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3" r:id="rId2"/>
    <p:sldId id="277" r:id="rId3"/>
    <p:sldId id="297" r:id="rId4"/>
    <p:sldId id="290" r:id="rId5"/>
    <p:sldId id="296" r:id="rId6"/>
    <p:sldId id="256" r:id="rId7"/>
    <p:sldId id="257" r:id="rId8"/>
    <p:sldId id="268" r:id="rId9"/>
    <p:sldId id="258" r:id="rId10"/>
    <p:sldId id="276" r:id="rId11"/>
    <p:sldId id="278" r:id="rId12"/>
    <p:sldId id="288" r:id="rId13"/>
    <p:sldId id="286" r:id="rId14"/>
    <p:sldId id="259" r:id="rId15"/>
    <p:sldId id="293" r:id="rId16"/>
    <p:sldId id="260" r:id="rId17"/>
    <p:sldId id="261" r:id="rId18"/>
    <p:sldId id="265" r:id="rId19"/>
    <p:sldId id="270" r:id="rId20"/>
    <p:sldId id="289" r:id="rId21"/>
    <p:sldId id="271" r:id="rId22"/>
    <p:sldId id="287" r:id="rId23"/>
    <p:sldId id="291" r:id="rId24"/>
    <p:sldId id="292" r:id="rId25"/>
    <p:sldId id="279" r:id="rId26"/>
    <p:sldId id="280" r:id="rId27"/>
    <p:sldId id="281" r:id="rId28"/>
    <p:sldId id="282" r:id="rId29"/>
    <p:sldId id="283" r:id="rId30"/>
    <p:sldId id="294" r:id="rId31"/>
    <p:sldId id="295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652E"/>
    <a:srgbClr val="B8DBA1"/>
    <a:srgbClr val="C66E33"/>
    <a:srgbClr val="C36729"/>
    <a:srgbClr val="4472C4"/>
    <a:srgbClr val="5C546A"/>
    <a:srgbClr val="FEF6F0"/>
    <a:srgbClr val="77B150"/>
    <a:srgbClr val="F7F7F7"/>
    <a:srgbClr val="DFEA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62" autoAdjust="0"/>
    <p:restoredTop sz="94660"/>
  </p:normalViewPr>
  <p:slideViewPr>
    <p:cSldViewPr snapToGrid="0">
      <p:cViewPr varScale="1">
        <p:scale>
          <a:sx n="155" d="100"/>
          <a:sy n="155" d="100"/>
        </p:scale>
        <p:origin x="1062" y="13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6/28/2019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6479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6/28/2019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5916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6/28/2019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3228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6/28/2019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8612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6/28/2019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555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6/28/2019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4562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6/28/2019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7493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6/28/2019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9081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6/28/2019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9031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6/28/2019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5720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6/28/2019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259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B2D3D3-1E26-436C-8467-9F82561659A6}" type="datetimeFigureOut">
              <a:rPr lang="en-US" smtClean="0"/>
              <a:t>6/28/2019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0722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3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13.png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3.png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microsoft.com/office/2007/relationships/hdphoto" Target="../media/hdphoto1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47.pn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47.png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microsoft.com/office/2007/relationships/hdphoto" Target="../media/hdphoto3.wdp"/><Relationship Id="rId4" Type="http://schemas.openxmlformats.org/officeDocument/2006/relationships/image" Target="../media/image4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25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6.png"/><Relationship Id="rId7" Type="http://schemas.openxmlformats.org/officeDocument/2006/relationships/image" Target="../media/image1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6.png"/><Relationship Id="rId4" Type="http://schemas.openxmlformats.org/officeDocument/2006/relationships/image" Target="../media/image17.png"/><Relationship Id="rId9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6.png"/><Relationship Id="rId4" Type="http://schemas.openxmlformats.org/officeDocument/2006/relationships/image" Target="../media/image17.png"/><Relationship Id="rId9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17.png"/><Relationship Id="rId7" Type="http://schemas.openxmlformats.org/officeDocument/2006/relationships/image" Target="../media/image24.png"/><Relationship Id="rId12" Type="http://schemas.openxmlformats.org/officeDocument/2006/relationships/image" Target="../media/image23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11" Type="http://schemas.openxmlformats.org/officeDocument/2006/relationships/image" Target="../media/image13.png"/><Relationship Id="rId5" Type="http://schemas.openxmlformats.org/officeDocument/2006/relationships/image" Target="../media/image22.png"/><Relationship Id="rId10" Type="http://schemas.openxmlformats.org/officeDocument/2006/relationships/image" Target="../media/image14.png"/><Relationship Id="rId4" Type="http://schemas.openxmlformats.org/officeDocument/2006/relationships/image" Target="../media/image21.png"/><Relationship Id="rId9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3" Type="http://schemas.openxmlformats.org/officeDocument/2006/relationships/image" Target="../media/image120.png"/><Relationship Id="rId7" Type="http://schemas.openxmlformats.org/officeDocument/2006/relationships/image" Target="../media/image16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.png"/><Relationship Id="rId5" Type="http://schemas.openxmlformats.org/officeDocument/2006/relationships/image" Target="../media/image140.png"/><Relationship Id="rId4" Type="http://schemas.openxmlformats.org/officeDocument/2006/relationships/image" Target="../media/image13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3" Type="http://schemas.openxmlformats.org/officeDocument/2006/relationships/image" Target="../media/image260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17" Type="http://schemas.openxmlformats.org/officeDocument/2006/relationships/image" Target="../media/image40.png"/><Relationship Id="rId2" Type="http://schemas.openxmlformats.org/officeDocument/2006/relationships/image" Target="../media/image25.png"/><Relationship Id="rId16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5" Type="http://schemas.openxmlformats.org/officeDocument/2006/relationships/image" Target="../media/image3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Relationship Id="rId14" Type="http://schemas.openxmlformats.org/officeDocument/2006/relationships/image" Target="../media/image3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09" t="10456" r="11787" b="11439"/>
          <a:stretch/>
        </p:blipFill>
        <p:spPr>
          <a:xfrm>
            <a:off x="593123" y="0"/>
            <a:ext cx="3768811" cy="250842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93368" y="2589529"/>
            <a:ext cx="27479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1) Safety-critical systems</a:t>
            </a:r>
            <a:endParaRPr lang="en-US" sz="20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81521"/>
            <a:ext cx="5078628" cy="291798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08546" y="6062946"/>
            <a:ext cx="18615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3) Bitcoin wallet</a:t>
            </a:r>
            <a:endParaRPr lang="en-US" sz="2000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0710" y="724737"/>
            <a:ext cx="186381" cy="266258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6031342" y="2551837"/>
            <a:ext cx="13027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2) E-voting</a:t>
            </a:r>
            <a:endParaRPr lang="en-US" sz="2000" dirty="0"/>
          </a:p>
        </p:txBody>
      </p:sp>
      <p:pic>
        <p:nvPicPr>
          <p:cNvPr id="1032" name="Picture 8" descr="Image result for password reveal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9650" y="3081521"/>
            <a:ext cx="3309436" cy="2801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5936118" y="6062946"/>
            <a:ext cx="20370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4) Web credential</a:t>
            </a:r>
            <a:endParaRPr lang="en-US" sz="20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257" t="22379" r="4803" b="8687"/>
          <a:stretch/>
        </p:blipFill>
        <p:spPr>
          <a:xfrm>
            <a:off x="5179650" y="161601"/>
            <a:ext cx="3192053" cy="2260662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4158049" y="4831492"/>
            <a:ext cx="852616" cy="8464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768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21196" y="115537"/>
            <a:ext cx="4273996" cy="1985592"/>
          </a:xfrm>
          <a:prstGeom prst="roundRect">
            <a:avLst>
              <a:gd name="adj" fmla="val 4686"/>
            </a:avLst>
          </a:prstGeom>
          <a:solidFill>
            <a:schemeClr val="bg1"/>
          </a:solidFill>
          <a:ln w="190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21920" y="-106680"/>
            <a:ext cx="152246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form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854779" y="1519813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764030" y="367169"/>
            <a:ext cx="2324100" cy="3792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10051" y="384671"/>
            <a:ext cx="16539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field 1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764030" y="918726"/>
            <a:ext cx="2324100" cy="3792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10051" y="936228"/>
            <a:ext cx="16539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field 2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781" y="1694180"/>
            <a:ext cx="172311" cy="172311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954956" y="1656080"/>
            <a:ext cx="241959" cy="241959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798061" y="1475429"/>
            <a:ext cx="925575" cy="496848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-49883" y="1205677"/>
            <a:ext cx="9899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Mouse pointer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723636" y="1251395"/>
            <a:ext cx="1295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UI snapshot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8" name="Curved Connector 17"/>
          <p:cNvCxnSpPr>
            <a:endCxn id="15" idx="1"/>
          </p:cNvCxnSpPr>
          <p:nvPr/>
        </p:nvCxnSpPr>
        <p:spPr>
          <a:xfrm flipV="1">
            <a:off x="451022" y="1777060"/>
            <a:ext cx="503934" cy="74949"/>
          </a:xfrm>
          <a:prstGeom prst="curvedConnector3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urved Connector 19"/>
          <p:cNvCxnSpPr>
            <a:stCxn id="17" idx="2"/>
            <a:endCxn id="16" idx="3"/>
          </p:cNvCxnSpPr>
          <p:nvPr/>
        </p:nvCxnSpPr>
        <p:spPr>
          <a:xfrm rot="5400000">
            <a:off x="1996072" y="1348291"/>
            <a:ext cx="103126" cy="647998"/>
          </a:xfrm>
          <a:prstGeom prst="curvedConnector2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3019632" y="1519813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Cancel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01933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19050" y="123568"/>
            <a:ext cx="3902175" cy="1767016"/>
          </a:xfrm>
          <a:prstGeom prst="roundRect">
            <a:avLst>
              <a:gd name="adj" fmla="val 4686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19953" y="-75643"/>
            <a:ext cx="152246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form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232846" y="1408281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14972" y="462050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lider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137171" y="351543"/>
            <a:ext cx="2675210" cy="643963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72786" y="922715"/>
            <a:ext cx="9899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Mouse pointer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568362" y="1068555"/>
            <a:ext cx="389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UI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2506332" y="1408281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Cancel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1232846" y="674809"/>
            <a:ext cx="1859692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1686700" y="574282"/>
            <a:ext cx="201053" cy="2010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082003" y="256843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2792576" y="256843"/>
            <a:ext cx="5357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100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3303588" y="466704"/>
            <a:ext cx="437238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 smtClean="0"/>
              <a:t>35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9782" y="649601"/>
            <a:ext cx="172311" cy="172311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1734957" y="611501"/>
            <a:ext cx="241959" cy="241959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Curved Connector 36"/>
          <p:cNvCxnSpPr>
            <a:endCxn id="15" idx="1"/>
          </p:cNvCxnSpPr>
          <p:nvPr/>
        </p:nvCxnSpPr>
        <p:spPr>
          <a:xfrm flipV="1">
            <a:off x="854118" y="732481"/>
            <a:ext cx="880839" cy="399276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3278619" y="437468"/>
            <a:ext cx="490899" cy="436451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2297383" y="1064145"/>
            <a:ext cx="16238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Extracted value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53" name="Straight Arrow Connector 52"/>
          <p:cNvCxnSpPr/>
          <p:nvPr/>
        </p:nvCxnSpPr>
        <p:spPr>
          <a:xfrm flipV="1">
            <a:off x="1734957" y="995507"/>
            <a:ext cx="0" cy="166543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V="1">
            <a:off x="3522207" y="883479"/>
            <a:ext cx="0" cy="278571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ounded Rectangle 60"/>
          <p:cNvSpPr/>
          <p:nvPr/>
        </p:nvSpPr>
        <p:spPr>
          <a:xfrm>
            <a:off x="4141142" y="123568"/>
            <a:ext cx="3902175" cy="1767016"/>
          </a:xfrm>
          <a:prstGeom prst="roundRect">
            <a:avLst>
              <a:gd name="adj" fmla="val 4686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/>
          <p:cNvSpPr txBox="1"/>
          <p:nvPr/>
        </p:nvSpPr>
        <p:spPr>
          <a:xfrm>
            <a:off x="4242045" y="-75643"/>
            <a:ext cx="152246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form</a:t>
            </a:r>
            <a:endParaRPr lang="en-US" dirty="0"/>
          </a:p>
        </p:txBody>
      </p:sp>
      <p:sp>
        <p:nvSpPr>
          <p:cNvPr id="63" name="Rectangle 62"/>
          <p:cNvSpPr/>
          <p:nvPr/>
        </p:nvSpPr>
        <p:spPr>
          <a:xfrm>
            <a:off x="5354938" y="1408281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4337064" y="462050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lider</a:t>
            </a:r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5290819" y="1372393"/>
            <a:ext cx="1017305" cy="477517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4086275" y="1171744"/>
            <a:ext cx="9899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Mouse pointer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5745231" y="787123"/>
            <a:ext cx="389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UI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6628424" y="1408281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Cancel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69" name="Straight Connector 68"/>
          <p:cNvCxnSpPr/>
          <p:nvPr/>
        </p:nvCxnSpPr>
        <p:spPr>
          <a:xfrm>
            <a:off x="5354938" y="674809"/>
            <a:ext cx="1859692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Oval 69"/>
          <p:cNvSpPr/>
          <p:nvPr/>
        </p:nvSpPr>
        <p:spPr>
          <a:xfrm>
            <a:off x="5808792" y="574282"/>
            <a:ext cx="201053" cy="2010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5204095" y="256843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72" name="Rectangle 71"/>
          <p:cNvSpPr/>
          <p:nvPr/>
        </p:nvSpPr>
        <p:spPr>
          <a:xfrm>
            <a:off x="6914668" y="256843"/>
            <a:ext cx="5357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100</a:t>
            </a:r>
            <a:endParaRPr lang="en-US" dirty="0"/>
          </a:p>
        </p:txBody>
      </p:sp>
      <p:sp>
        <p:nvSpPr>
          <p:cNvPr id="73" name="Rectangle 72"/>
          <p:cNvSpPr/>
          <p:nvPr/>
        </p:nvSpPr>
        <p:spPr>
          <a:xfrm>
            <a:off x="7425680" y="466704"/>
            <a:ext cx="437238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 smtClean="0"/>
              <a:t>35</a:t>
            </a:r>
            <a:endParaRPr lang="en-US" dirty="0"/>
          </a:p>
        </p:txBody>
      </p:sp>
      <p:grpSp>
        <p:nvGrpSpPr>
          <p:cNvPr id="85" name="Group 84"/>
          <p:cNvGrpSpPr/>
          <p:nvPr/>
        </p:nvGrpSpPr>
        <p:grpSpPr>
          <a:xfrm>
            <a:off x="5428047" y="1513652"/>
            <a:ext cx="241959" cy="241959"/>
            <a:chOff x="6273299" y="2620750"/>
            <a:chExt cx="241959" cy="241959"/>
          </a:xfrm>
        </p:grpSpPr>
        <p:pic>
          <p:nvPicPr>
            <p:cNvPr id="74" name="Picture 7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8124" y="2658850"/>
              <a:ext cx="172311" cy="172311"/>
            </a:xfrm>
            <a:prstGeom prst="rect">
              <a:avLst/>
            </a:prstGeom>
          </p:spPr>
        </p:pic>
        <p:sp>
          <p:nvSpPr>
            <p:cNvPr id="75" name="Rectangle 74"/>
            <p:cNvSpPr/>
            <p:nvPr/>
          </p:nvSpPr>
          <p:spPr>
            <a:xfrm>
              <a:off x="6273299" y="2620750"/>
              <a:ext cx="241959" cy="241959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76" name="Curved Connector 75"/>
          <p:cNvCxnSpPr>
            <a:endCxn id="75" idx="1"/>
          </p:cNvCxnSpPr>
          <p:nvPr/>
        </p:nvCxnSpPr>
        <p:spPr>
          <a:xfrm>
            <a:off x="4839484" y="1565329"/>
            <a:ext cx="588563" cy="69303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/>
          <p:nvPr/>
        </p:nvCxnSpPr>
        <p:spPr>
          <a:xfrm>
            <a:off x="5940156" y="1131757"/>
            <a:ext cx="0" cy="240636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Oval 82"/>
          <p:cNvSpPr/>
          <p:nvPr/>
        </p:nvSpPr>
        <p:spPr>
          <a:xfrm>
            <a:off x="19050" y="1737463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84" name="Oval 83"/>
          <p:cNvSpPr/>
          <p:nvPr/>
        </p:nvSpPr>
        <p:spPr>
          <a:xfrm>
            <a:off x="4090611" y="1737463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5958727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19050" y="123568"/>
            <a:ext cx="3902175" cy="1767016"/>
          </a:xfrm>
          <a:prstGeom prst="roundRect">
            <a:avLst>
              <a:gd name="adj" fmla="val 4686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19953" y="-75643"/>
            <a:ext cx="152246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form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232846" y="1408281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14972" y="462050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lider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137171" y="351543"/>
            <a:ext cx="2675210" cy="643963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72786" y="922715"/>
            <a:ext cx="9899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Mouse pointer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994423" y="1050021"/>
            <a:ext cx="1295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UI snapshot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2506332" y="1408281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Cancel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1232846" y="674809"/>
            <a:ext cx="1859692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1686700" y="574282"/>
            <a:ext cx="201053" cy="2010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082003" y="256843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2792576" y="256843"/>
            <a:ext cx="5357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100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3303588" y="466704"/>
            <a:ext cx="437238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 smtClean="0"/>
              <a:t>35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9782" y="649601"/>
            <a:ext cx="172311" cy="172311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1734957" y="611501"/>
            <a:ext cx="241959" cy="241959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Curved Connector 36"/>
          <p:cNvCxnSpPr>
            <a:endCxn id="15" idx="1"/>
          </p:cNvCxnSpPr>
          <p:nvPr/>
        </p:nvCxnSpPr>
        <p:spPr>
          <a:xfrm flipV="1">
            <a:off x="854118" y="732481"/>
            <a:ext cx="880839" cy="399276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3278619" y="437468"/>
            <a:ext cx="490899" cy="436451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2297383" y="1064145"/>
            <a:ext cx="16238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Extracted value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53" name="Straight Arrow Connector 52"/>
          <p:cNvCxnSpPr/>
          <p:nvPr/>
        </p:nvCxnSpPr>
        <p:spPr>
          <a:xfrm flipV="1">
            <a:off x="1734957" y="995507"/>
            <a:ext cx="0" cy="166543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V="1">
            <a:off x="3522207" y="883479"/>
            <a:ext cx="0" cy="278571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ounded Rectangle 60"/>
          <p:cNvSpPr/>
          <p:nvPr/>
        </p:nvSpPr>
        <p:spPr>
          <a:xfrm>
            <a:off x="4141142" y="123568"/>
            <a:ext cx="3902175" cy="1767016"/>
          </a:xfrm>
          <a:prstGeom prst="roundRect">
            <a:avLst>
              <a:gd name="adj" fmla="val 4686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/>
          <p:cNvSpPr txBox="1"/>
          <p:nvPr/>
        </p:nvSpPr>
        <p:spPr>
          <a:xfrm>
            <a:off x="4242045" y="-75643"/>
            <a:ext cx="152246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form</a:t>
            </a:r>
            <a:endParaRPr lang="en-US" dirty="0"/>
          </a:p>
        </p:txBody>
      </p:sp>
      <p:sp>
        <p:nvSpPr>
          <p:cNvPr id="63" name="Rectangle 62"/>
          <p:cNvSpPr/>
          <p:nvPr/>
        </p:nvSpPr>
        <p:spPr>
          <a:xfrm>
            <a:off x="5354938" y="1408281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4337064" y="462050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lider</a:t>
            </a:r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5290819" y="1372393"/>
            <a:ext cx="1017305" cy="477517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4086275" y="1171744"/>
            <a:ext cx="9899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Mouse pointer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5050721" y="808084"/>
            <a:ext cx="1295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UI snapshot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6628424" y="1408281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Cancel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69" name="Straight Connector 68"/>
          <p:cNvCxnSpPr/>
          <p:nvPr/>
        </p:nvCxnSpPr>
        <p:spPr>
          <a:xfrm>
            <a:off x="5354938" y="674809"/>
            <a:ext cx="1859692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Oval 69"/>
          <p:cNvSpPr/>
          <p:nvPr/>
        </p:nvSpPr>
        <p:spPr>
          <a:xfrm>
            <a:off x="5808792" y="574282"/>
            <a:ext cx="201053" cy="2010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5204095" y="256843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72" name="Rectangle 71"/>
          <p:cNvSpPr/>
          <p:nvPr/>
        </p:nvSpPr>
        <p:spPr>
          <a:xfrm>
            <a:off x="6914668" y="256843"/>
            <a:ext cx="5357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100</a:t>
            </a:r>
            <a:endParaRPr lang="en-US" dirty="0"/>
          </a:p>
        </p:txBody>
      </p:sp>
      <p:sp>
        <p:nvSpPr>
          <p:cNvPr id="73" name="Rectangle 72"/>
          <p:cNvSpPr/>
          <p:nvPr/>
        </p:nvSpPr>
        <p:spPr>
          <a:xfrm>
            <a:off x="7425680" y="466704"/>
            <a:ext cx="437238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 smtClean="0"/>
              <a:t>35</a:t>
            </a:r>
            <a:endParaRPr lang="en-US" dirty="0"/>
          </a:p>
        </p:txBody>
      </p:sp>
      <p:grpSp>
        <p:nvGrpSpPr>
          <p:cNvPr id="85" name="Group 84"/>
          <p:cNvGrpSpPr/>
          <p:nvPr/>
        </p:nvGrpSpPr>
        <p:grpSpPr>
          <a:xfrm>
            <a:off x="5428047" y="1513652"/>
            <a:ext cx="241959" cy="241959"/>
            <a:chOff x="6273299" y="2620750"/>
            <a:chExt cx="241959" cy="241959"/>
          </a:xfrm>
        </p:grpSpPr>
        <p:pic>
          <p:nvPicPr>
            <p:cNvPr id="74" name="Picture 7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8124" y="2658850"/>
              <a:ext cx="172311" cy="172311"/>
            </a:xfrm>
            <a:prstGeom prst="rect">
              <a:avLst/>
            </a:prstGeom>
          </p:spPr>
        </p:pic>
        <p:sp>
          <p:nvSpPr>
            <p:cNvPr id="75" name="Rectangle 74"/>
            <p:cNvSpPr/>
            <p:nvPr/>
          </p:nvSpPr>
          <p:spPr>
            <a:xfrm>
              <a:off x="6273299" y="2620750"/>
              <a:ext cx="241959" cy="241959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76" name="Curved Connector 75"/>
          <p:cNvCxnSpPr>
            <a:endCxn id="75" idx="1"/>
          </p:cNvCxnSpPr>
          <p:nvPr/>
        </p:nvCxnSpPr>
        <p:spPr>
          <a:xfrm>
            <a:off x="4839484" y="1565329"/>
            <a:ext cx="588563" cy="69303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/>
          <p:nvPr/>
        </p:nvCxnSpPr>
        <p:spPr>
          <a:xfrm>
            <a:off x="5940156" y="1131757"/>
            <a:ext cx="0" cy="240636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Oval 82"/>
          <p:cNvSpPr/>
          <p:nvPr/>
        </p:nvSpPr>
        <p:spPr>
          <a:xfrm>
            <a:off x="19050" y="1737463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84" name="Oval 83"/>
          <p:cNvSpPr/>
          <p:nvPr/>
        </p:nvSpPr>
        <p:spPr>
          <a:xfrm>
            <a:off x="4090611" y="1737463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2114593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oup 51"/>
          <p:cNvGrpSpPr/>
          <p:nvPr/>
        </p:nvGrpSpPr>
        <p:grpSpPr>
          <a:xfrm>
            <a:off x="15368" y="-100501"/>
            <a:ext cx="3439915" cy="2627458"/>
            <a:chOff x="0" y="-100501"/>
            <a:chExt cx="3439915" cy="2627458"/>
          </a:xfrm>
        </p:grpSpPr>
        <p:sp>
          <p:nvSpPr>
            <p:cNvPr id="4" name="Rounded Rectangle 3"/>
            <p:cNvSpPr/>
            <p:nvPr/>
          </p:nvSpPr>
          <p:spPr>
            <a:xfrm>
              <a:off x="0" y="96520"/>
              <a:ext cx="3439915" cy="2430437"/>
            </a:xfrm>
            <a:prstGeom prst="roundRect">
              <a:avLst>
                <a:gd name="adj" fmla="val 4686"/>
              </a:avLst>
            </a:prstGeom>
            <a:solidFill>
              <a:schemeClr val="bg1"/>
            </a:solidFill>
            <a:ln w="190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471783" y="1432694"/>
              <a:ext cx="819150" cy="411480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OK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1902438" y="1432694"/>
              <a:ext cx="819150" cy="411480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Cancel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756410" y="312078"/>
              <a:ext cx="1442548" cy="37921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02431" y="329580"/>
              <a:ext cx="165397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Sensitive field 1</a:t>
              </a:r>
              <a:endParaRPr lang="en-US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756410" y="863635"/>
              <a:ext cx="1442548" cy="37921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02431" y="881137"/>
              <a:ext cx="165397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Sensitive field 2</a:t>
              </a:r>
              <a:endParaRPr lang="en-US" dirty="0"/>
            </a:p>
          </p:txBody>
        </p:sp>
        <p:sp>
          <p:nvSpPr>
            <p:cNvPr id="2" name="Rectangle 1"/>
            <p:cNvSpPr/>
            <p:nvPr/>
          </p:nvSpPr>
          <p:spPr>
            <a:xfrm>
              <a:off x="116972" y="53274"/>
              <a:ext cx="1483228" cy="16914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0319" y="-100501"/>
              <a:ext cx="1522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Sensitive form</a:t>
              </a:r>
              <a:endParaRPr lang="en-US" dirty="0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756410" y="2019531"/>
              <a:ext cx="1442548" cy="37921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02431" y="2037033"/>
              <a:ext cx="140294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Normal field </a:t>
              </a:r>
              <a:endParaRPr lang="en-US" dirty="0"/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4319457" y="-100501"/>
            <a:ext cx="3439915" cy="2627458"/>
            <a:chOff x="4292377" y="-100501"/>
            <a:chExt cx="3439915" cy="2627458"/>
          </a:xfrm>
        </p:grpSpPr>
        <p:sp>
          <p:nvSpPr>
            <p:cNvPr id="17" name="Rounded Rectangle 16"/>
            <p:cNvSpPr/>
            <p:nvPr/>
          </p:nvSpPr>
          <p:spPr>
            <a:xfrm>
              <a:off x="4292377" y="96521"/>
              <a:ext cx="3439915" cy="2430436"/>
            </a:xfrm>
            <a:prstGeom prst="roundRect">
              <a:avLst>
                <a:gd name="adj" fmla="val 4686"/>
              </a:avLst>
            </a:prstGeom>
            <a:solidFill>
              <a:schemeClr val="bg1"/>
            </a:solidFill>
            <a:ln w="190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4409349" y="53274"/>
              <a:ext cx="1483228" cy="16914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4372696" y="-100501"/>
              <a:ext cx="1522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Sensitive form</a:t>
              </a:r>
              <a:endParaRPr lang="en-US" dirty="0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6026675" y="2019531"/>
              <a:ext cx="1442548" cy="37921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372696" y="2037033"/>
              <a:ext cx="140294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Normal field </a:t>
              </a:r>
              <a:endParaRPr lang="en-US" dirty="0"/>
            </a:p>
          </p:txBody>
        </p:sp>
      </p:grpSp>
      <p:sp>
        <p:nvSpPr>
          <p:cNvPr id="6" name="Rectangle 5"/>
          <p:cNvSpPr/>
          <p:nvPr/>
        </p:nvSpPr>
        <p:spPr>
          <a:xfrm>
            <a:off x="2055469" y="2558390"/>
            <a:ext cx="8717692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latin typeface="Consolas" panose="020B0609020204030204" pitchFamily="49" charset="0"/>
              </a:rPr>
              <a:t>&lt;</a:t>
            </a:r>
            <a:r>
              <a:rPr lang="en-US" sz="1600" dirty="0">
                <a:latin typeface="Consolas" panose="020B0609020204030204" pitchFamily="49" charset="0"/>
              </a:rPr>
              <a:t>form action="/</a:t>
            </a:r>
            <a:r>
              <a:rPr lang="en-US" sz="1600" dirty="0" err="1" smtClean="0">
                <a:latin typeface="Consolas" panose="020B0609020204030204" pitchFamily="49" charset="0"/>
              </a:rPr>
              <a:t>some_action</a:t>
            </a:r>
            <a:r>
              <a:rPr lang="en-US" sz="1600" dirty="0" smtClean="0">
                <a:latin typeface="Consolas" panose="020B0609020204030204" pitchFamily="49" charset="0"/>
              </a:rPr>
              <a:t>“, 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signature 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= “0x45565AB246…”</a:t>
            </a:r>
            <a:r>
              <a:rPr lang="en-US" sz="1600" dirty="0">
                <a:latin typeface="Consolas" panose="020B0609020204030204" pitchFamily="49" charset="0"/>
              </a:rPr>
              <a:t>&gt;</a:t>
            </a:r>
          </a:p>
          <a:p>
            <a:r>
              <a:rPr lang="en-US" sz="1600" dirty="0" smtClean="0">
                <a:latin typeface="Consolas" panose="020B0609020204030204" pitchFamily="49" charset="0"/>
              </a:rPr>
              <a:t> Sensitive field 1: &lt;</a:t>
            </a:r>
            <a:r>
              <a:rPr lang="en-US" sz="1600" dirty="0">
                <a:latin typeface="Consolas" panose="020B0609020204030204" pitchFamily="49" charset="0"/>
              </a:rPr>
              <a:t>input type="text" name</a:t>
            </a:r>
            <a:r>
              <a:rPr lang="en-US" sz="1600" dirty="0" smtClean="0">
                <a:latin typeface="Consolas" panose="020B0609020204030204" pitchFamily="49" charset="0"/>
              </a:rPr>
              <a:t>=“tb_1” 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protect=“true”</a:t>
            </a:r>
            <a:r>
              <a:rPr lang="en-US" sz="1600" dirty="0" smtClean="0">
                <a:latin typeface="Consolas" panose="020B0609020204030204" pitchFamily="49" charset="0"/>
              </a:rPr>
              <a:t>&gt;&lt;</a:t>
            </a:r>
            <a:r>
              <a:rPr lang="en-US" sz="1600" dirty="0" err="1" smtClean="0">
                <a:latin typeface="Consolas" panose="020B0609020204030204" pitchFamily="49" charset="0"/>
              </a:rPr>
              <a:t>br</a:t>
            </a:r>
            <a:r>
              <a:rPr lang="en-US" sz="1600" dirty="0" smtClean="0">
                <a:latin typeface="Consolas" panose="020B0609020204030204" pitchFamily="49" charset="0"/>
              </a:rPr>
              <a:t>&gt;</a:t>
            </a:r>
          </a:p>
          <a:p>
            <a:r>
              <a:rPr lang="en-US" sz="1600" dirty="0" smtClean="0">
                <a:latin typeface="Consolas" panose="020B0609020204030204" pitchFamily="49" charset="0"/>
              </a:rPr>
              <a:t> Sensitive </a:t>
            </a:r>
            <a:r>
              <a:rPr lang="en-US" sz="1600" dirty="0">
                <a:latin typeface="Consolas" panose="020B0609020204030204" pitchFamily="49" charset="0"/>
              </a:rPr>
              <a:t>field </a:t>
            </a:r>
            <a:r>
              <a:rPr lang="en-US" sz="1600" dirty="0" smtClean="0">
                <a:latin typeface="Consolas" panose="020B0609020204030204" pitchFamily="49" charset="0"/>
              </a:rPr>
              <a:t>2: </a:t>
            </a:r>
            <a:r>
              <a:rPr lang="en-US" sz="1600" dirty="0">
                <a:latin typeface="Consolas" panose="020B0609020204030204" pitchFamily="49" charset="0"/>
              </a:rPr>
              <a:t>&lt;input type="text" name</a:t>
            </a:r>
            <a:r>
              <a:rPr lang="en-US" sz="1600" dirty="0" smtClean="0">
                <a:latin typeface="Consolas" panose="020B0609020204030204" pitchFamily="49" charset="0"/>
              </a:rPr>
              <a:t>=“tb_2” 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protect=“true”</a:t>
            </a:r>
            <a:r>
              <a:rPr lang="en-US" sz="1600" dirty="0" smtClean="0">
                <a:latin typeface="Consolas" panose="020B0609020204030204" pitchFamily="49" charset="0"/>
              </a:rPr>
              <a:t>&gt;&lt;</a:t>
            </a:r>
            <a:r>
              <a:rPr lang="en-US" sz="1600" dirty="0" err="1">
                <a:latin typeface="Consolas" panose="020B0609020204030204" pitchFamily="49" charset="0"/>
              </a:rPr>
              <a:t>br</a:t>
            </a:r>
            <a:r>
              <a:rPr lang="en-US" sz="1600" dirty="0">
                <a:latin typeface="Consolas" panose="020B0609020204030204" pitchFamily="49" charset="0"/>
              </a:rPr>
              <a:t>&gt;</a:t>
            </a:r>
          </a:p>
          <a:p>
            <a:r>
              <a:rPr lang="en-US" sz="1600" dirty="0" smtClean="0">
                <a:latin typeface="Consolas" panose="020B0609020204030204" pitchFamily="49" charset="0"/>
              </a:rPr>
              <a:t> </a:t>
            </a:r>
            <a:r>
              <a:rPr lang="en-US" sz="1600" dirty="0">
                <a:latin typeface="Consolas" panose="020B0609020204030204" pitchFamily="49" charset="0"/>
              </a:rPr>
              <a:t> &lt;button type="submit" value="</a:t>
            </a:r>
            <a:r>
              <a:rPr lang="en-US" sz="1600" dirty="0" smtClean="0">
                <a:latin typeface="Consolas" panose="020B0609020204030204" pitchFamily="49" charset="0"/>
              </a:rPr>
              <a:t>Submit” 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protect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=“true”</a:t>
            </a:r>
            <a:r>
              <a:rPr lang="en-US" sz="1600" dirty="0" smtClean="0">
                <a:latin typeface="Consolas" panose="020B0609020204030204" pitchFamily="49" charset="0"/>
              </a:rPr>
              <a:t>&gt;</a:t>
            </a:r>
            <a:r>
              <a:rPr lang="en-US" sz="1600" dirty="0">
                <a:latin typeface="Consolas" panose="020B0609020204030204" pitchFamily="49" charset="0"/>
              </a:rPr>
              <a:t>Submit&lt;/button&gt;</a:t>
            </a:r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</a:rPr>
              <a:t>  &lt;button type="reset" value="</a:t>
            </a:r>
            <a:r>
              <a:rPr lang="en-US" sz="1600" dirty="0" smtClean="0">
                <a:latin typeface="Consolas" panose="020B0609020204030204" pitchFamily="49" charset="0"/>
              </a:rPr>
              <a:t>Reset” 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protect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=“true”</a:t>
            </a:r>
            <a:r>
              <a:rPr lang="en-US" sz="1600" dirty="0" smtClean="0">
                <a:latin typeface="Consolas" panose="020B0609020204030204" pitchFamily="49" charset="0"/>
              </a:rPr>
              <a:t>&gt;</a:t>
            </a:r>
            <a:r>
              <a:rPr lang="en-US" sz="1600" dirty="0">
                <a:latin typeface="Consolas" panose="020B0609020204030204" pitchFamily="49" charset="0"/>
              </a:rPr>
              <a:t>Reset&lt;/button&gt;</a:t>
            </a:r>
            <a:r>
              <a:rPr lang="en-US" sz="1600" dirty="0" smtClean="0">
                <a:latin typeface="Consolas" panose="020B0609020204030204" pitchFamily="49" charset="0"/>
              </a:rPr>
              <a:t> </a:t>
            </a:r>
          </a:p>
          <a:p>
            <a:r>
              <a:rPr lang="en-US" sz="1600" dirty="0" smtClean="0">
                <a:latin typeface="Consolas" panose="020B0609020204030204" pitchFamily="49" charset="0"/>
              </a:rPr>
              <a:t>Normal field: &lt;input type="text" name=“textbox_3"&gt;&lt;</a:t>
            </a:r>
            <a:r>
              <a:rPr lang="en-US" sz="1600" dirty="0" err="1" smtClean="0">
                <a:latin typeface="Consolas" panose="020B0609020204030204" pitchFamily="49" charset="0"/>
              </a:rPr>
              <a:t>br</a:t>
            </a:r>
            <a:r>
              <a:rPr lang="en-US" sz="1600" dirty="0" smtClean="0">
                <a:latin typeface="Consolas" panose="020B0609020204030204" pitchFamily="49" charset="0"/>
              </a:rPr>
              <a:t>&gt;</a:t>
            </a:r>
          </a:p>
          <a:p>
            <a:r>
              <a:rPr lang="en-US" sz="1600" dirty="0" smtClean="0">
                <a:latin typeface="Consolas" panose="020B0609020204030204" pitchFamily="49" charset="0"/>
              </a:rPr>
              <a:t>&lt;/</a:t>
            </a:r>
            <a:r>
              <a:rPr lang="en-US" sz="1600" dirty="0">
                <a:latin typeface="Consolas" panose="020B0609020204030204" pitchFamily="49" charset="0"/>
              </a:rPr>
              <a:t>form</a:t>
            </a:r>
            <a:r>
              <a:rPr lang="en-US" sz="1600" dirty="0" smtClean="0">
                <a:latin typeface="Consolas" panose="020B0609020204030204" pitchFamily="49" charset="0"/>
              </a:rPr>
              <a:t>&gt;</a:t>
            </a:r>
            <a:endParaRPr lang="en-US" sz="1600" dirty="0">
              <a:latin typeface="Consolas" panose="020B0609020204030204" pitchFamily="49" charset="0"/>
            </a:endParaRPr>
          </a:p>
        </p:txBody>
      </p:sp>
      <p:sp>
        <p:nvSpPr>
          <p:cNvPr id="37" name="Rounded Rectangle 36"/>
          <p:cNvSpPr/>
          <p:nvPr/>
        </p:nvSpPr>
        <p:spPr>
          <a:xfrm>
            <a:off x="8515676" y="96521"/>
            <a:ext cx="3439915" cy="2430436"/>
          </a:xfrm>
          <a:prstGeom prst="roundRect">
            <a:avLst>
              <a:gd name="adj" fmla="val 4686"/>
            </a:avLst>
          </a:prstGeom>
          <a:solidFill>
            <a:schemeClr val="bg1"/>
          </a:solidFill>
          <a:ln w="190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8632648" y="53274"/>
            <a:ext cx="1483228" cy="1691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8595995" y="-100501"/>
            <a:ext cx="1522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Sensitive form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8595995" y="2037033"/>
            <a:ext cx="140294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Normal field 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8669716" y="545816"/>
            <a:ext cx="16539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field 1</a:t>
            </a:r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9231093" y="1432694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10661748" y="1432694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Cancel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8669716" y="1041771"/>
            <a:ext cx="16539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field 2</a:t>
            </a:r>
            <a:endParaRPr lang="en-US" dirty="0"/>
          </a:p>
        </p:txBody>
      </p:sp>
      <p:sp>
        <p:nvSpPr>
          <p:cNvPr id="50" name="Right Arrow 49"/>
          <p:cNvSpPr/>
          <p:nvPr/>
        </p:nvSpPr>
        <p:spPr>
          <a:xfrm>
            <a:off x="7801150" y="1191174"/>
            <a:ext cx="673640" cy="241128"/>
          </a:xfrm>
          <a:prstGeom prst="rightArrow">
            <a:avLst>
              <a:gd name="adj1" fmla="val 39751"/>
              <a:gd name="adj2" fmla="val 65374"/>
            </a:avLst>
          </a:prstGeom>
          <a:solidFill>
            <a:schemeClr val="tx1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ight Arrow 52"/>
          <p:cNvSpPr/>
          <p:nvPr/>
        </p:nvSpPr>
        <p:spPr>
          <a:xfrm>
            <a:off x="3557714" y="1191174"/>
            <a:ext cx="723187" cy="241128"/>
          </a:xfrm>
          <a:prstGeom prst="rightArrow">
            <a:avLst>
              <a:gd name="adj1" fmla="val 39751"/>
              <a:gd name="adj2" fmla="val 65374"/>
            </a:avLst>
          </a:prstGeom>
          <a:solidFill>
            <a:schemeClr val="tx1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 rot="16200000">
            <a:off x="2824483" y="1142631"/>
            <a:ext cx="2030438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dirty="0" smtClean="0"/>
              <a:t>QR code generation</a:t>
            </a:r>
            <a:endParaRPr lang="en-US" dirty="0"/>
          </a:p>
        </p:txBody>
      </p:sp>
      <p:sp>
        <p:nvSpPr>
          <p:cNvPr id="55" name="Rectangle 54"/>
          <p:cNvSpPr/>
          <p:nvPr/>
        </p:nvSpPr>
        <p:spPr>
          <a:xfrm rot="16200000">
            <a:off x="7612073" y="1152750"/>
            <a:ext cx="897875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Overlay</a:t>
            </a:r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8602526" y="247529"/>
            <a:ext cx="3253781" cy="17272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8561639" y="1863573"/>
            <a:ext cx="1811838" cy="2171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8505726" y="1770212"/>
            <a:ext cx="20003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Integrity protected</a:t>
            </a:r>
            <a:endParaRPr lang="en-US" dirty="0">
              <a:solidFill>
                <a:srgbClr val="FF0000"/>
              </a:solidFill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3167578" y="4273010"/>
            <a:ext cx="7679081" cy="379214"/>
            <a:chOff x="2341783" y="4498483"/>
            <a:chExt cx="7133631" cy="379214"/>
          </a:xfrm>
        </p:grpSpPr>
        <p:grpSp>
          <p:nvGrpSpPr>
            <p:cNvPr id="16" name="Group 15"/>
            <p:cNvGrpSpPr/>
            <p:nvPr/>
          </p:nvGrpSpPr>
          <p:grpSpPr>
            <a:xfrm>
              <a:off x="2341783" y="4498483"/>
              <a:ext cx="7069994" cy="379214"/>
              <a:chOff x="4353074" y="5036002"/>
              <a:chExt cx="7069994" cy="379214"/>
            </a:xfrm>
          </p:grpSpPr>
          <p:sp>
            <p:nvSpPr>
              <p:cNvPr id="74" name="Rectangle 73"/>
              <p:cNvSpPr/>
              <p:nvPr/>
            </p:nvSpPr>
            <p:spPr>
              <a:xfrm>
                <a:off x="4379975" y="5036002"/>
                <a:ext cx="2292673" cy="37921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4353074" y="5045884"/>
                <a:ext cx="238482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smtClean="0"/>
                  <a:t>Sensitive field 1:Data_1</a:t>
                </a:r>
                <a:endParaRPr lang="en-US" dirty="0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6668659" y="5036002"/>
                <a:ext cx="2292673" cy="37921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6660292" y="5045884"/>
                <a:ext cx="238482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/>
                  <a:t>Sensitive field 2</a:t>
                </a:r>
                <a:r>
                  <a:rPr lang="en-US" dirty="0" smtClean="0"/>
                  <a:t>:Data_2</a:t>
                </a:r>
                <a:endParaRPr lang="en-US" dirty="0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8961332" y="5036002"/>
                <a:ext cx="1076555" cy="37921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8948275" y="5045884"/>
                <a:ext cx="104418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err="1"/>
                  <a:t>Action:OK</a:t>
                </a:r>
                <a:endParaRPr lang="en-US" dirty="0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10038118" y="5036002"/>
                <a:ext cx="1384950" cy="37921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8" name="Rectangle 17"/>
            <p:cNvSpPr/>
            <p:nvPr/>
          </p:nvSpPr>
          <p:spPr>
            <a:xfrm>
              <a:off x="8020657" y="4508365"/>
              <a:ext cx="145475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Sign(payload)</a:t>
              </a:r>
              <a:endParaRPr lang="en-US" dirty="0"/>
            </a:p>
          </p:txBody>
        </p:sp>
      </p:grpSp>
      <p:sp>
        <p:nvSpPr>
          <p:cNvPr id="20" name="Right Brace 19"/>
          <p:cNvSpPr/>
          <p:nvPr/>
        </p:nvSpPr>
        <p:spPr>
          <a:xfrm rot="5400000">
            <a:off x="6188862" y="1713000"/>
            <a:ext cx="99479" cy="6084134"/>
          </a:xfrm>
          <a:prstGeom prst="rightBrace">
            <a:avLst>
              <a:gd name="adj1" fmla="val 88326"/>
              <a:gd name="adj2" fmla="val 50000"/>
            </a:avLst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5780591" y="4790478"/>
            <a:ext cx="9160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Payload</a:t>
            </a:r>
            <a:endParaRPr lang="en-US" dirty="0"/>
          </a:p>
        </p:txBody>
      </p:sp>
      <p:sp>
        <p:nvSpPr>
          <p:cNvPr id="79" name="Oval 78"/>
          <p:cNvSpPr/>
          <p:nvPr/>
        </p:nvSpPr>
        <p:spPr>
          <a:xfrm>
            <a:off x="3289911" y="48742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80" name="Oval 79"/>
          <p:cNvSpPr/>
          <p:nvPr/>
        </p:nvSpPr>
        <p:spPr>
          <a:xfrm>
            <a:off x="7632234" y="48742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81" name="Oval 80"/>
          <p:cNvSpPr/>
          <p:nvPr/>
        </p:nvSpPr>
        <p:spPr>
          <a:xfrm>
            <a:off x="11855872" y="48742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3</a:t>
            </a:r>
          </a:p>
        </p:txBody>
      </p:sp>
      <p:cxnSp>
        <p:nvCxnSpPr>
          <p:cNvPr id="29" name="Elbow Connector 28"/>
          <p:cNvCxnSpPr>
            <a:endCxn id="78" idx="3"/>
          </p:cNvCxnSpPr>
          <p:nvPr/>
        </p:nvCxnSpPr>
        <p:spPr>
          <a:xfrm rot="5400000">
            <a:off x="9648124" y="2253420"/>
            <a:ext cx="3339229" cy="1079164"/>
          </a:xfrm>
          <a:prstGeom prst="bentConnector2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/>
          <p:cNvCxnSpPr>
            <a:stCxn id="4" idx="2"/>
            <a:endCxn id="6" idx="1"/>
          </p:cNvCxnSpPr>
          <p:nvPr/>
        </p:nvCxnSpPr>
        <p:spPr>
          <a:xfrm rot="16200000" flipH="1">
            <a:off x="1410321" y="2851961"/>
            <a:ext cx="970152" cy="320143"/>
          </a:xfrm>
          <a:prstGeom prst="bentConnector2">
            <a:avLst/>
          </a:prstGeom>
          <a:ln w="19050">
            <a:solidFill>
              <a:srgbClr val="4472C4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2" t="4161" r="3658" b="4379"/>
          <a:stretch/>
        </p:blipFill>
        <p:spPr>
          <a:xfrm>
            <a:off x="5139384" y="247529"/>
            <a:ext cx="1745789" cy="1725394"/>
          </a:xfrm>
          <a:prstGeom prst="rect">
            <a:avLst/>
          </a:prstGeom>
        </p:spPr>
      </p:pic>
      <p:grpSp>
        <p:nvGrpSpPr>
          <p:cNvPr id="61" name="Group 60"/>
          <p:cNvGrpSpPr/>
          <p:nvPr/>
        </p:nvGrpSpPr>
        <p:grpSpPr>
          <a:xfrm>
            <a:off x="8667210" y="202616"/>
            <a:ext cx="3108780" cy="338555"/>
            <a:chOff x="9551696" y="-4357705"/>
            <a:chExt cx="2284494" cy="248788"/>
          </a:xfrm>
        </p:grpSpPr>
        <p:sp>
          <p:nvSpPr>
            <p:cNvPr id="62" name="Rectangle 61"/>
            <p:cNvSpPr/>
            <p:nvPr/>
          </p:nvSpPr>
          <p:spPr>
            <a:xfrm>
              <a:off x="9551696" y="-4311139"/>
              <a:ext cx="2284494" cy="182461"/>
            </a:xfrm>
            <a:prstGeom prst="rect">
              <a:avLst/>
            </a:prstGeom>
            <a:solidFill>
              <a:srgbClr val="B8DBA1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/>
            <p:cNvSpPr/>
            <p:nvPr/>
          </p:nvSpPr>
          <p:spPr>
            <a:xfrm>
              <a:off x="9757220" y="-4357705"/>
              <a:ext cx="1992797" cy="24878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 smtClean="0"/>
                <a:t>Verified UI from secure_site.io</a:t>
              </a:r>
              <a:endParaRPr lang="en-US" sz="1600" dirty="0"/>
            </a:p>
          </p:txBody>
        </p:sp>
      </p:grpSp>
      <p:sp>
        <p:nvSpPr>
          <p:cNvPr id="41" name="Rectangle 40"/>
          <p:cNvSpPr/>
          <p:nvPr/>
        </p:nvSpPr>
        <p:spPr>
          <a:xfrm>
            <a:off x="10249974" y="2090463"/>
            <a:ext cx="1442548" cy="30828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10323695" y="528314"/>
            <a:ext cx="1442548" cy="3792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10323695" y="1024269"/>
            <a:ext cx="1442548" cy="3792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0410545" y="535543"/>
            <a:ext cx="85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Data_1</a:t>
            </a:r>
            <a:endParaRPr lang="en-US" dirty="0"/>
          </a:p>
        </p:txBody>
      </p:sp>
      <p:sp>
        <p:nvSpPr>
          <p:cNvPr id="72" name="Rectangle 71"/>
          <p:cNvSpPr/>
          <p:nvPr/>
        </p:nvSpPr>
        <p:spPr>
          <a:xfrm>
            <a:off x="10410545" y="1034151"/>
            <a:ext cx="85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Data_2</a:t>
            </a:r>
            <a:endParaRPr lang="en-US" dirty="0"/>
          </a:p>
        </p:txBody>
      </p:sp>
      <p:sp>
        <p:nvSpPr>
          <p:cNvPr id="65" name="Oval 64"/>
          <p:cNvSpPr/>
          <p:nvPr/>
        </p:nvSpPr>
        <p:spPr>
          <a:xfrm>
            <a:off x="11178994" y="4368164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4</a:t>
            </a:r>
            <a:endParaRPr lang="en-US" b="1" dirty="0"/>
          </a:p>
        </p:txBody>
      </p:sp>
      <p:cxnSp>
        <p:nvCxnSpPr>
          <p:cNvPr id="34" name="Straight Arrow Connector 33"/>
          <p:cNvCxnSpPr>
            <a:stCxn id="14" idx="1"/>
            <a:endCxn id="35" idx="3"/>
          </p:cNvCxnSpPr>
          <p:nvPr/>
        </p:nvCxnSpPr>
        <p:spPr>
          <a:xfrm flipH="1">
            <a:off x="2006840" y="4467558"/>
            <a:ext cx="1160738" cy="0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-50711" y="4282892"/>
            <a:ext cx="20575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Data to the browser</a:t>
            </a:r>
            <a:endParaRPr lang="en-US" dirty="0"/>
          </a:p>
        </p:txBody>
      </p:sp>
      <p:sp>
        <p:nvSpPr>
          <p:cNvPr id="82" name="Oval 81"/>
          <p:cNvSpPr/>
          <p:nvPr/>
        </p:nvSpPr>
        <p:spPr>
          <a:xfrm>
            <a:off x="2507324" y="4368164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5</a:t>
            </a:r>
            <a:endParaRPr lang="en-US" b="1" dirty="0"/>
          </a:p>
        </p:txBody>
      </p:sp>
      <p:pic>
        <p:nvPicPr>
          <p:cNvPr id="68" name="Picture 67"/>
          <p:cNvPicPr>
            <a:picLocks noChangeAspect="1"/>
          </p:cNvPicPr>
          <p:nvPr/>
        </p:nvPicPr>
        <p:blipFill>
          <a:blip r:embed="rId3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2206" y="1596752"/>
            <a:ext cx="255037" cy="242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2614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6" name="Straight Arrow Connector 75"/>
          <p:cNvCxnSpPr/>
          <p:nvPr/>
        </p:nvCxnSpPr>
        <p:spPr>
          <a:xfrm flipH="1">
            <a:off x="2866713" y="2934286"/>
            <a:ext cx="2291875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7" name="Rectangle 76"/>
          <p:cNvSpPr/>
          <p:nvPr/>
        </p:nvSpPr>
        <p:spPr>
          <a:xfrm>
            <a:off x="3127630" y="2736459"/>
            <a:ext cx="1745612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Frame + overlay</a:t>
            </a:r>
            <a:endParaRPr lang="en-US" dirty="0"/>
          </a:p>
        </p:txBody>
      </p:sp>
      <p:cxnSp>
        <p:nvCxnSpPr>
          <p:cNvPr id="25" name="Straight Arrow Connector 24"/>
          <p:cNvCxnSpPr/>
          <p:nvPr/>
        </p:nvCxnSpPr>
        <p:spPr>
          <a:xfrm flipH="1">
            <a:off x="610583" y="1594021"/>
            <a:ext cx="2227442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1217332" y="1423499"/>
            <a:ext cx="866006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Frames</a:t>
            </a:r>
            <a:endParaRPr lang="en-US" dirty="0"/>
          </a:p>
        </p:txBody>
      </p:sp>
      <p:cxnSp>
        <p:nvCxnSpPr>
          <p:cNvPr id="39" name="Straight Connector 38"/>
          <p:cNvCxnSpPr/>
          <p:nvPr/>
        </p:nvCxnSpPr>
        <p:spPr>
          <a:xfrm flipH="1">
            <a:off x="2862893" y="1611702"/>
            <a:ext cx="1" cy="405096"/>
          </a:xfrm>
          <a:prstGeom prst="line">
            <a:avLst/>
          </a:prstGeom>
          <a:ln w="19050">
            <a:solidFill>
              <a:srgbClr val="4472C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H="1">
            <a:off x="2866713" y="2038632"/>
            <a:ext cx="2291875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" name="Group 3"/>
          <p:cNvGrpSpPr/>
          <p:nvPr/>
        </p:nvGrpSpPr>
        <p:grpSpPr>
          <a:xfrm>
            <a:off x="2298090" y="20667"/>
            <a:ext cx="1121972" cy="1158332"/>
            <a:chOff x="4379857" y="2569029"/>
            <a:chExt cx="1121972" cy="1158332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/>
            <a:srcRect l="35542" t="19680" r="35441" b="39379"/>
            <a:stretch/>
          </p:blipFill>
          <p:spPr>
            <a:xfrm>
              <a:off x="4379857" y="2569029"/>
              <a:ext cx="1121972" cy="813498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4530089" y="3358029"/>
              <a:ext cx="82150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Device</a:t>
              </a:r>
              <a:endParaRPr lang="en-US" b="1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754696" y="-23112"/>
            <a:ext cx="893699" cy="1178999"/>
            <a:chOff x="7410680" y="2569028"/>
            <a:chExt cx="893699" cy="1178999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75" b="3208"/>
            <a:stretch/>
          </p:blipFill>
          <p:spPr>
            <a:xfrm>
              <a:off x="7410680" y="2569028"/>
              <a:ext cx="890228" cy="832525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>
              <a:off x="7428177" y="3378695"/>
              <a:ext cx="87620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Display</a:t>
              </a:r>
              <a:endParaRPr lang="en-US" b="1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7207" y="0"/>
            <a:ext cx="1155357" cy="1178999"/>
            <a:chOff x="1396313" y="2549541"/>
            <a:chExt cx="1155357" cy="1178999"/>
          </a:xfrm>
        </p:grpSpPr>
        <p:grpSp>
          <p:nvGrpSpPr>
            <p:cNvPr id="12" name="Group 11"/>
            <p:cNvGrpSpPr/>
            <p:nvPr/>
          </p:nvGrpSpPr>
          <p:grpSpPr>
            <a:xfrm>
              <a:off x="1396313" y="2549541"/>
              <a:ext cx="1155357" cy="834164"/>
              <a:chOff x="1396313" y="2549541"/>
              <a:chExt cx="1155357" cy="834164"/>
            </a:xfrm>
          </p:grpSpPr>
          <p:pic>
            <p:nvPicPr>
              <p:cNvPr id="14" name="Picture 13"/>
              <p:cNvPicPr>
                <a:picLocks noChangeAspect="1"/>
              </p:cNvPicPr>
              <p:nvPr/>
            </p:nvPicPr>
            <p:blipFill rotWithShape="1">
              <a:blip r:embed="rId4"/>
              <a:srcRect l="24261" t="14798" r="24188" b="14569"/>
              <a:stretch/>
            </p:blipFill>
            <p:spPr>
              <a:xfrm>
                <a:off x="1396313" y="2570207"/>
                <a:ext cx="1155357" cy="813498"/>
              </a:xfrm>
              <a:prstGeom prst="rect">
                <a:avLst/>
              </a:prstGeom>
            </p:spPr>
          </p:pic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60578" y="2549541"/>
                <a:ext cx="453610" cy="453610"/>
              </a:xfrm>
              <a:prstGeom prst="rect">
                <a:avLst/>
              </a:prstGeom>
            </p:spPr>
          </p:pic>
        </p:grpSp>
        <p:sp>
          <p:nvSpPr>
            <p:cNvPr id="13" name="Rectangle 12"/>
            <p:cNvSpPr/>
            <p:nvPr/>
          </p:nvSpPr>
          <p:spPr>
            <a:xfrm>
              <a:off x="1662527" y="3359208"/>
              <a:ext cx="62292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Host</a:t>
              </a:r>
              <a:endParaRPr lang="en-US" b="1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6057793" y="0"/>
            <a:ext cx="1139451" cy="1178999"/>
            <a:chOff x="5065867" y="0"/>
            <a:chExt cx="1139451" cy="1178999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87" t="16443" r="6804" b="16551"/>
            <a:stretch/>
          </p:blipFill>
          <p:spPr>
            <a:xfrm>
              <a:off x="5065867" y="0"/>
              <a:ext cx="1139451" cy="832525"/>
            </a:xfrm>
            <a:prstGeom prst="rect">
              <a:avLst/>
            </a:prstGeom>
          </p:spPr>
        </p:pic>
        <p:sp>
          <p:nvSpPr>
            <p:cNvPr id="16" name="Rectangle 15"/>
            <p:cNvSpPr/>
            <p:nvPr/>
          </p:nvSpPr>
          <p:spPr>
            <a:xfrm>
              <a:off x="5237117" y="809667"/>
              <a:ext cx="7969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Server</a:t>
              </a:r>
              <a:endParaRPr lang="en-US" b="1" dirty="0"/>
            </a:p>
          </p:txBody>
        </p:sp>
      </p:grpSp>
      <p:cxnSp>
        <p:nvCxnSpPr>
          <p:cNvPr id="24" name="Straight Arrow Connector 23"/>
          <p:cNvCxnSpPr/>
          <p:nvPr/>
        </p:nvCxnSpPr>
        <p:spPr>
          <a:xfrm flipH="1">
            <a:off x="610583" y="1383957"/>
            <a:ext cx="2248493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1013463" y="1178217"/>
            <a:ext cx="1359731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Mouse trace</a:t>
            </a:r>
            <a:endParaRPr lang="en-US" dirty="0"/>
          </a:p>
        </p:txBody>
      </p:sp>
      <p:grpSp>
        <p:nvGrpSpPr>
          <p:cNvPr id="28" name="Group 27"/>
          <p:cNvGrpSpPr/>
          <p:nvPr/>
        </p:nvGrpSpPr>
        <p:grpSpPr>
          <a:xfrm>
            <a:off x="2908332" y="1623166"/>
            <a:ext cx="149894" cy="246482"/>
            <a:chOff x="8417139" y="2234540"/>
            <a:chExt cx="216788" cy="414109"/>
          </a:xfrm>
        </p:grpSpPr>
        <p:cxnSp>
          <p:nvCxnSpPr>
            <p:cNvPr id="29" name="Straight Arrow Connector 28"/>
            <p:cNvCxnSpPr/>
            <p:nvPr/>
          </p:nvCxnSpPr>
          <p:spPr>
            <a:xfrm>
              <a:off x="8417139" y="2242441"/>
              <a:ext cx="216788" cy="0"/>
            </a:xfrm>
            <a:prstGeom prst="straightConnector1">
              <a:avLst/>
            </a:prstGeom>
            <a:ln w="1905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8630316" y="2234540"/>
              <a:ext cx="0" cy="414109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>
              <a:off x="8417139" y="2645852"/>
              <a:ext cx="216788" cy="0"/>
            </a:xfrm>
            <a:prstGeom prst="straightConnector1">
              <a:avLst/>
            </a:prstGeom>
            <a:ln w="19050">
              <a:headEnd type="arrow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2" name="Rectangle 31"/>
          <p:cNvSpPr/>
          <p:nvPr/>
        </p:nvSpPr>
        <p:spPr>
          <a:xfrm flipH="1">
            <a:off x="559188" y="1168572"/>
            <a:ext cx="54711" cy="302365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 flipH="1">
            <a:off x="2838022" y="1168573"/>
            <a:ext cx="45719" cy="46249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 flipH="1">
            <a:off x="5158587" y="1168572"/>
            <a:ext cx="45719" cy="302365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 flipH="1">
            <a:off x="6581799" y="1168572"/>
            <a:ext cx="45719" cy="302365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 flipH="1">
            <a:off x="2838017" y="1858810"/>
            <a:ext cx="45719" cy="138468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3041894" y="1473729"/>
            <a:ext cx="15555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Verify</a:t>
            </a:r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3127630" y="1840805"/>
            <a:ext cx="1745612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Frame + overlay</a:t>
            </a:r>
            <a:endParaRPr lang="en-US" dirty="0"/>
          </a:p>
        </p:txBody>
      </p:sp>
      <p:sp>
        <p:nvSpPr>
          <p:cNvPr id="43" name="Left Brace 42"/>
          <p:cNvSpPr/>
          <p:nvPr/>
        </p:nvSpPr>
        <p:spPr>
          <a:xfrm>
            <a:off x="335351" y="1356755"/>
            <a:ext cx="167751" cy="809368"/>
          </a:xfrm>
          <a:prstGeom prst="leftBrace">
            <a:avLst>
              <a:gd name="adj1" fmla="val 41481"/>
              <a:gd name="adj2" fmla="val 50000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 rot="16200000">
            <a:off x="-258706" y="1576772"/>
            <a:ext cx="8306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Mouse</a:t>
            </a:r>
            <a:endParaRPr lang="en-US" dirty="0"/>
          </a:p>
        </p:txBody>
      </p:sp>
      <p:sp>
        <p:nvSpPr>
          <p:cNvPr id="45" name="Left Brace 44"/>
          <p:cNvSpPr/>
          <p:nvPr/>
        </p:nvSpPr>
        <p:spPr>
          <a:xfrm>
            <a:off x="335351" y="2479074"/>
            <a:ext cx="167751" cy="1713157"/>
          </a:xfrm>
          <a:prstGeom prst="leftBrace">
            <a:avLst>
              <a:gd name="adj1" fmla="val 41481"/>
              <a:gd name="adj2" fmla="val 50000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 rot="16200000">
            <a:off x="-180191" y="3183404"/>
            <a:ext cx="6736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Form</a:t>
            </a:r>
            <a:endParaRPr lang="en-US" dirty="0"/>
          </a:p>
        </p:txBody>
      </p:sp>
      <p:cxnSp>
        <p:nvCxnSpPr>
          <p:cNvPr id="51" name="Straight Arrow Connector 50"/>
          <p:cNvCxnSpPr/>
          <p:nvPr/>
        </p:nvCxnSpPr>
        <p:spPr>
          <a:xfrm flipH="1">
            <a:off x="610584" y="2479074"/>
            <a:ext cx="5971216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Rectangle 51"/>
          <p:cNvSpPr/>
          <p:nvPr/>
        </p:nvSpPr>
        <p:spPr>
          <a:xfrm>
            <a:off x="992187" y="2294408"/>
            <a:ext cx="1443793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HTTP request</a:t>
            </a:r>
            <a:endParaRPr lang="en-US" dirty="0"/>
          </a:p>
        </p:txBody>
      </p:sp>
      <p:cxnSp>
        <p:nvCxnSpPr>
          <p:cNvPr id="54" name="Straight Arrow Connector 53"/>
          <p:cNvCxnSpPr/>
          <p:nvPr/>
        </p:nvCxnSpPr>
        <p:spPr>
          <a:xfrm flipH="1">
            <a:off x="610584" y="2693707"/>
            <a:ext cx="5971216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Rectangle 55"/>
          <p:cNvSpPr/>
          <p:nvPr/>
        </p:nvSpPr>
        <p:spPr>
          <a:xfrm>
            <a:off x="5280466" y="2489501"/>
            <a:ext cx="1037656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response</a:t>
            </a:r>
            <a:endParaRPr lang="en-US" dirty="0"/>
          </a:p>
        </p:txBody>
      </p:sp>
      <p:grpSp>
        <p:nvGrpSpPr>
          <p:cNvPr id="58" name="Group 57"/>
          <p:cNvGrpSpPr/>
          <p:nvPr/>
        </p:nvGrpSpPr>
        <p:grpSpPr>
          <a:xfrm>
            <a:off x="2891666" y="3212479"/>
            <a:ext cx="224429" cy="193305"/>
            <a:chOff x="8417139" y="2234540"/>
            <a:chExt cx="216788" cy="414109"/>
          </a:xfrm>
        </p:grpSpPr>
        <p:cxnSp>
          <p:nvCxnSpPr>
            <p:cNvPr id="59" name="Straight Arrow Connector 58"/>
            <p:cNvCxnSpPr/>
            <p:nvPr/>
          </p:nvCxnSpPr>
          <p:spPr>
            <a:xfrm>
              <a:off x="8417139" y="2242441"/>
              <a:ext cx="216788" cy="0"/>
            </a:xfrm>
            <a:prstGeom prst="straightConnector1">
              <a:avLst/>
            </a:prstGeom>
            <a:ln w="1905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8630316" y="2234540"/>
              <a:ext cx="0" cy="414109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/>
            <p:nvPr/>
          </p:nvCxnSpPr>
          <p:spPr>
            <a:xfrm>
              <a:off x="8417139" y="2645852"/>
              <a:ext cx="216788" cy="0"/>
            </a:xfrm>
            <a:prstGeom prst="straightConnector1">
              <a:avLst/>
            </a:prstGeom>
            <a:ln w="19050">
              <a:headEnd type="arrow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64" name="Straight Arrow Connector 63"/>
          <p:cNvCxnSpPr/>
          <p:nvPr/>
        </p:nvCxnSpPr>
        <p:spPr>
          <a:xfrm flipH="1">
            <a:off x="610583" y="2894197"/>
            <a:ext cx="2227442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Rectangle 67"/>
          <p:cNvSpPr/>
          <p:nvPr/>
        </p:nvSpPr>
        <p:spPr>
          <a:xfrm>
            <a:off x="1217332" y="2723675"/>
            <a:ext cx="866006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Frames</a:t>
            </a:r>
            <a:endParaRPr lang="en-US" dirty="0"/>
          </a:p>
        </p:txBody>
      </p:sp>
      <p:sp>
        <p:nvSpPr>
          <p:cNvPr id="78" name="Rectangle 77"/>
          <p:cNvSpPr/>
          <p:nvPr/>
        </p:nvSpPr>
        <p:spPr>
          <a:xfrm flipH="1">
            <a:off x="2836215" y="3405784"/>
            <a:ext cx="45719" cy="78644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3112357" y="3003917"/>
            <a:ext cx="16466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Record inputs + update overlay</a:t>
            </a:r>
            <a:endParaRPr lang="en-US" dirty="0"/>
          </a:p>
        </p:txBody>
      </p:sp>
      <p:cxnSp>
        <p:nvCxnSpPr>
          <p:cNvPr id="79" name="Straight Arrow Connector 78"/>
          <p:cNvCxnSpPr/>
          <p:nvPr/>
        </p:nvCxnSpPr>
        <p:spPr>
          <a:xfrm flipH="1">
            <a:off x="610583" y="3590780"/>
            <a:ext cx="2248493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Rectangle 79"/>
          <p:cNvSpPr/>
          <p:nvPr/>
        </p:nvSpPr>
        <p:spPr>
          <a:xfrm>
            <a:off x="1013463" y="3385040"/>
            <a:ext cx="1316258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Submit data</a:t>
            </a:r>
            <a:endParaRPr lang="en-US" dirty="0"/>
          </a:p>
        </p:txBody>
      </p:sp>
      <p:cxnSp>
        <p:nvCxnSpPr>
          <p:cNvPr id="81" name="Straight Arrow Connector 80"/>
          <p:cNvCxnSpPr/>
          <p:nvPr/>
        </p:nvCxnSpPr>
        <p:spPr>
          <a:xfrm flipH="1">
            <a:off x="610584" y="3895891"/>
            <a:ext cx="5971216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" name="Rectangle 81"/>
          <p:cNvSpPr/>
          <p:nvPr/>
        </p:nvSpPr>
        <p:spPr>
          <a:xfrm>
            <a:off x="992187" y="3711225"/>
            <a:ext cx="1117485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Send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47114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6" name="Straight Arrow Connector 75"/>
          <p:cNvCxnSpPr/>
          <p:nvPr/>
        </p:nvCxnSpPr>
        <p:spPr>
          <a:xfrm flipH="1">
            <a:off x="2687547" y="2026066"/>
            <a:ext cx="2291875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7" name="Rectangle 76"/>
          <p:cNvSpPr/>
          <p:nvPr/>
        </p:nvSpPr>
        <p:spPr>
          <a:xfrm>
            <a:off x="2948464" y="1828239"/>
            <a:ext cx="1745612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Frame + overlay</a:t>
            </a:r>
            <a:endParaRPr lang="en-US" dirty="0"/>
          </a:p>
        </p:txBody>
      </p:sp>
      <p:cxnSp>
        <p:nvCxnSpPr>
          <p:cNvPr id="25" name="Straight Arrow Connector 24"/>
          <p:cNvCxnSpPr/>
          <p:nvPr/>
        </p:nvCxnSpPr>
        <p:spPr>
          <a:xfrm flipH="1">
            <a:off x="431417" y="685801"/>
            <a:ext cx="2227442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1038166" y="515279"/>
            <a:ext cx="866006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Frames</a:t>
            </a:r>
            <a:endParaRPr lang="en-US" dirty="0"/>
          </a:p>
        </p:txBody>
      </p:sp>
      <p:cxnSp>
        <p:nvCxnSpPr>
          <p:cNvPr id="39" name="Straight Connector 38"/>
          <p:cNvCxnSpPr/>
          <p:nvPr/>
        </p:nvCxnSpPr>
        <p:spPr>
          <a:xfrm flipH="1">
            <a:off x="2683727" y="703482"/>
            <a:ext cx="1" cy="405096"/>
          </a:xfrm>
          <a:prstGeom prst="line">
            <a:avLst/>
          </a:prstGeom>
          <a:ln w="19050">
            <a:solidFill>
              <a:srgbClr val="4472C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H="1">
            <a:off x="2687547" y="1130412"/>
            <a:ext cx="2291875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2269156" y="-98553"/>
            <a:ext cx="8215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Device</a:t>
            </a:r>
            <a:endParaRPr lang="en-US" b="1" dirty="0"/>
          </a:p>
        </p:txBody>
      </p:sp>
      <p:sp>
        <p:nvSpPr>
          <p:cNvPr id="10" name="Rectangle 9"/>
          <p:cNvSpPr/>
          <p:nvPr/>
        </p:nvSpPr>
        <p:spPr>
          <a:xfrm>
            <a:off x="4593027" y="-121665"/>
            <a:ext cx="8762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Display</a:t>
            </a:r>
            <a:endParaRPr lang="en-US" b="1" dirty="0"/>
          </a:p>
        </p:txBody>
      </p:sp>
      <p:sp>
        <p:nvSpPr>
          <p:cNvPr id="13" name="Rectangle 12"/>
          <p:cNvSpPr/>
          <p:nvPr/>
        </p:nvSpPr>
        <p:spPr>
          <a:xfrm>
            <a:off x="94255" y="-98553"/>
            <a:ext cx="6229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Host</a:t>
            </a:r>
            <a:endParaRPr lang="en-US" b="1" dirty="0"/>
          </a:p>
        </p:txBody>
      </p:sp>
      <p:sp>
        <p:nvSpPr>
          <p:cNvPr id="16" name="Rectangle 15"/>
          <p:cNvSpPr/>
          <p:nvPr/>
        </p:nvSpPr>
        <p:spPr>
          <a:xfrm>
            <a:off x="6049877" y="-98553"/>
            <a:ext cx="7969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Server</a:t>
            </a:r>
            <a:endParaRPr lang="en-US" b="1" dirty="0"/>
          </a:p>
        </p:txBody>
      </p:sp>
      <p:cxnSp>
        <p:nvCxnSpPr>
          <p:cNvPr id="24" name="Straight Arrow Connector 23"/>
          <p:cNvCxnSpPr/>
          <p:nvPr/>
        </p:nvCxnSpPr>
        <p:spPr>
          <a:xfrm flipH="1">
            <a:off x="431417" y="475737"/>
            <a:ext cx="2248493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834297" y="269997"/>
            <a:ext cx="1359731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Mouse trace</a:t>
            </a:r>
            <a:endParaRPr lang="en-US" dirty="0"/>
          </a:p>
        </p:txBody>
      </p:sp>
      <p:grpSp>
        <p:nvGrpSpPr>
          <p:cNvPr id="28" name="Group 27"/>
          <p:cNvGrpSpPr/>
          <p:nvPr/>
        </p:nvGrpSpPr>
        <p:grpSpPr>
          <a:xfrm>
            <a:off x="2729166" y="714946"/>
            <a:ext cx="149894" cy="246482"/>
            <a:chOff x="8417139" y="2234540"/>
            <a:chExt cx="216788" cy="414109"/>
          </a:xfrm>
        </p:grpSpPr>
        <p:cxnSp>
          <p:nvCxnSpPr>
            <p:cNvPr id="29" name="Straight Arrow Connector 28"/>
            <p:cNvCxnSpPr/>
            <p:nvPr/>
          </p:nvCxnSpPr>
          <p:spPr>
            <a:xfrm>
              <a:off x="8417139" y="2242441"/>
              <a:ext cx="216788" cy="0"/>
            </a:xfrm>
            <a:prstGeom prst="straightConnector1">
              <a:avLst/>
            </a:prstGeom>
            <a:ln w="1905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8630316" y="2234540"/>
              <a:ext cx="0" cy="414109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>
              <a:off x="8417139" y="2645852"/>
              <a:ext cx="216788" cy="0"/>
            </a:xfrm>
            <a:prstGeom prst="straightConnector1">
              <a:avLst/>
            </a:prstGeom>
            <a:ln w="19050">
              <a:headEnd type="arrow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2" name="Rectangle 31"/>
          <p:cNvSpPr/>
          <p:nvPr/>
        </p:nvSpPr>
        <p:spPr>
          <a:xfrm flipH="1">
            <a:off x="380022" y="260352"/>
            <a:ext cx="54711" cy="302365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 flipH="1">
            <a:off x="2658856" y="260353"/>
            <a:ext cx="45719" cy="46249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 flipH="1">
            <a:off x="4979421" y="260352"/>
            <a:ext cx="45719" cy="302365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 flipH="1">
            <a:off x="6402633" y="260352"/>
            <a:ext cx="45719" cy="302365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 flipH="1">
            <a:off x="2658851" y="950590"/>
            <a:ext cx="45719" cy="138468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2862728" y="565509"/>
            <a:ext cx="15555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Verify</a:t>
            </a:r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2948464" y="932585"/>
            <a:ext cx="1745612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Frame + overlay</a:t>
            </a:r>
            <a:endParaRPr lang="en-US" dirty="0"/>
          </a:p>
        </p:txBody>
      </p:sp>
      <p:sp>
        <p:nvSpPr>
          <p:cNvPr id="43" name="Left Brace 42"/>
          <p:cNvSpPr/>
          <p:nvPr/>
        </p:nvSpPr>
        <p:spPr>
          <a:xfrm>
            <a:off x="242813" y="448535"/>
            <a:ext cx="102426" cy="809368"/>
          </a:xfrm>
          <a:prstGeom prst="leftBrace">
            <a:avLst>
              <a:gd name="adj1" fmla="val 41481"/>
              <a:gd name="adj2" fmla="val 50000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 rot="16200000">
            <a:off x="-339020" y="668552"/>
            <a:ext cx="8306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Mouse</a:t>
            </a:r>
            <a:endParaRPr lang="en-US" dirty="0"/>
          </a:p>
        </p:txBody>
      </p:sp>
      <p:sp>
        <p:nvSpPr>
          <p:cNvPr id="45" name="Left Brace 44"/>
          <p:cNvSpPr/>
          <p:nvPr/>
        </p:nvSpPr>
        <p:spPr>
          <a:xfrm>
            <a:off x="221718" y="1544332"/>
            <a:ext cx="127702" cy="1713157"/>
          </a:xfrm>
          <a:prstGeom prst="leftBrace">
            <a:avLst>
              <a:gd name="adj1" fmla="val 41481"/>
              <a:gd name="adj2" fmla="val 50000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 rot="16200000">
            <a:off x="-260505" y="2216244"/>
            <a:ext cx="6736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Form</a:t>
            </a:r>
            <a:endParaRPr lang="en-US" dirty="0"/>
          </a:p>
        </p:txBody>
      </p:sp>
      <p:cxnSp>
        <p:nvCxnSpPr>
          <p:cNvPr id="51" name="Straight Arrow Connector 50"/>
          <p:cNvCxnSpPr/>
          <p:nvPr/>
        </p:nvCxnSpPr>
        <p:spPr>
          <a:xfrm flipH="1">
            <a:off x="431418" y="1570854"/>
            <a:ext cx="5971216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Rectangle 51"/>
          <p:cNvSpPr/>
          <p:nvPr/>
        </p:nvSpPr>
        <p:spPr>
          <a:xfrm>
            <a:off x="813021" y="1386188"/>
            <a:ext cx="1443793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HTTP request</a:t>
            </a:r>
            <a:endParaRPr lang="en-US" dirty="0"/>
          </a:p>
        </p:txBody>
      </p:sp>
      <p:cxnSp>
        <p:nvCxnSpPr>
          <p:cNvPr id="54" name="Straight Arrow Connector 53"/>
          <p:cNvCxnSpPr/>
          <p:nvPr/>
        </p:nvCxnSpPr>
        <p:spPr>
          <a:xfrm flipH="1">
            <a:off x="431418" y="1785487"/>
            <a:ext cx="5971216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Rectangle 55"/>
          <p:cNvSpPr/>
          <p:nvPr/>
        </p:nvSpPr>
        <p:spPr>
          <a:xfrm>
            <a:off x="5101300" y="1581281"/>
            <a:ext cx="1037656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response</a:t>
            </a:r>
            <a:endParaRPr lang="en-US" dirty="0"/>
          </a:p>
        </p:txBody>
      </p:sp>
      <p:grpSp>
        <p:nvGrpSpPr>
          <p:cNvPr id="58" name="Group 57"/>
          <p:cNvGrpSpPr/>
          <p:nvPr/>
        </p:nvGrpSpPr>
        <p:grpSpPr>
          <a:xfrm>
            <a:off x="2712500" y="2304259"/>
            <a:ext cx="224429" cy="193305"/>
            <a:chOff x="8417139" y="2234540"/>
            <a:chExt cx="216788" cy="414109"/>
          </a:xfrm>
        </p:grpSpPr>
        <p:cxnSp>
          <p:nvCxnSpPr>
            <p:cNvPr id="59" name="Straight Arrow Connector 58"/>
            <p:cNvCxnSpPr/>
            <p:nvPr/>
          </p:nvCxnSpPr>
          <p:spPr>
            <a:xfrm>
              <a:off x="8417139" y="2242441"/>
              <a:ext cx="216788" cy="0"/>
            </a:xfrm>
            <a:prstGeom prst="straightConnector1">
              <a:avLst/>
            </a:prstGeom>
            <a:ln w="1905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8630316" y="2234540"/>
              <a:ext cx="0" cy="414109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/>
            <p:nvPr/>
          </p:nvCxnSpPr>
          <p:spPr>
            <a:xfrm>
              <a:off x="8417139" y="2645852"/>
              <a:ext cx="216788" cy="0"/>
            </a:xfrm>
            <a:prstGeom prst="straightConnector1">
              <a:avLst/>
            </a:prstGeom>
            <a:ln w="19050">
              <a:headEnd type="arrow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64" name="Straight Arrow Connector 63"/>
          <p:cNvCxnSpPr/>
          <p:nvPr/>
        </p:nvCxnSpPr>
        <p:spPr>
          <a:xfrm flipH="1">
            <a:off x="431417" y="1985977"/>
            <a:ext cx="2227442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Rectangle 67"/>
          <p:cNvSpPr/>
          <p:nvPr/>
        </p:nvSpPr>
        <p:spPr>
          <a:xfrm>
            <a:off x="1038166" y="1815455"/>
            <a:ext cx="866006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Frames</a:t>
            </a:r>
            <a:endParaRPr lang="en-US" dirty="0"/>
          </a:p>
        </p:txBody>
      </p:sp>
      <p:sp>
        <p:nvSpPr>
          <p:cNvPr id="78" name="Rectangle 77"/>
          <p:cNvSpPr/>
          <p:nvPr/>
        </p:nvSpPr>
        <p:spPr>
          <a:xfrm flipH="1">
            <a:off x="2657049" y="2497564"/>
            <a:ext cx="45719" cy="78644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2933191" y="2095697"/>
            <a:ext cx="16466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Record inputs + update overlay</a:t>
            </a:r>
            <a:endParaRPr lang="en-US" dirty="0"/>
          </a:p>
        </p:txBody>
      </p:sp>
      <p:cxnSp>
        <p:nvCxnSpPr>
          <p:cNvPr id="79" name="Straight Arrow Connector 78"/>
          <p:cNvCxnSpPr/>
          <p:nvPr/>
        </p:nvCxnSpPr>
        <p:spPr>
          <a:xfrm flipH="1">
            <a:off x="431417" y="2682560"/>
            <a:ext cx="2248493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Rectangle 79"/>
          <p:cNvSpPr/>
          <p:nvPr/>
        </p:nvSpPr>
        <p:spPr>
          <a:xfrm>
            <a:off x="834297" y="2476820"/>
            <a:ext cx="1316258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Submit data</a:t>
            </a:r>
            <a:endParaRPr lang="en-US" dirty="0"/>
          </a:p>
        </p:txBody>
      </p:sp>
      <p:cxnSp>
        <p:nvCxnSpPr>
          <p:cNvPr id="81" name="Straight Arrow Connector 80"/>
          <p:cNvCxnSpPr/>
          <p:nvPr/>
        </p:nvCxnSpPr>
        <p:spPr>
          <a:xfrm flipH="1">
            <a:off x="431418" y="2987671"/>
            <a:ext cx="5971216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" name="Rectangle 81"/>
          <p:cNvSpPr/>
          <p:nvPr/>
        </p:nvSpPr>
        <p:spPr>
          <a:xfrm>
            <a:off x="813021" y="2803005"/>
            <a:ext cx="1117485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Send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98706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723370" y="303270"/>
            <a:ext cx="1121972" cy="1158332"/>
            <a:chOff x="4379857" y="2569029"/>
            <a:chExt cx="1121972" cy="1158332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2"/>
            <a:srcRect l="35542" t="19680" r="35441" b="39379"/>
            <a:stretch/>
          </p:blipFill>
          <p:spPr>
            <a:xfrm>
              <a:off x="4379857" y="2569029"/>
              <a:ext cx="1121972" cy="813498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/>
          </p:nvSpPr>
          <p:spPr>
            <a:xfrm>
              <a:off x="4530089" y="3358029"/>
              <a:ext cx="82150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Device</a:t>
              </a:r>
              <a:endParaRPr lang="en-US" b="1" dirty="0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5232720" y="340821"/>
            <a:ext cx="893699" cy="1178999"/>
            <a:chOff x="7410680" y="2569028"/>
            <a:chExt cx="893699" cy="1178999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75" b="3208"/>
            <a:stretch/>
          </p:blipFill>
          <p:spPr>
            <a:xfrm>
              <a:off x="7410680" y="2569028"/>
              <a:ext cx="890228" cy="832525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7428177" y="3378695"/>
              <a:ext cx="87620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Display</a:t>
              </a:r>
              <a:endParaRPr lang="en-US" b="1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0" y="303269"/>
            <a:ext cx="1155357" cy="1178999"/>
            <a:chOff x="1396313" y="2549541"/>
            <a:chExt cx="1155357" cy="1178999"/>
          </a:xfrm>
        </p:grpSpPr>
        <p:grpSp>
          <p:nvGrpSpPr>
            <p:cNvPr id="9" name="Group 8"/>
            <p:cNvGrpSpPr/>
            <p:nvPr/>
          </p:nvGrpSpPr>
          <p:grpSpPr>
            <a:xfrm>
              <a:off x="1396313" y="2549541"/>
              <a:ext cx="1155357" cy="834164"/>
              <a:chOff x="1396313" y="2549541"/>
              <a:chExt cx="1155357" cy="834164"/>
            </a:xfrm>
          </p:grpSpPr>
          <p:pic>
            <p:nvPicPr>
              <p:cNvPr id="11" name="Picture 10"/>
              <p:cNvPicPr>
                <a:picLocks noChangeAspect="1"/>
              </p:cNvPicPr>
              <p:nvPr/>
            </p:nvPicPr>
            <p:blipFill rotWithShape="1">
              <a:blip r:embed="rId4"/>
              <a:srcRect l="24261" t="14798" r="24188" b="14569"/>
              <a:stretch/>
            </p:blipFill>
            <p:spPr>
              <a:xfrm>
                <a:off x="1396313" y="2570207"/>
                <a:ext cx="1155357" cy="813498"/>
              </a:xfrm>
              <a:prstGeom prst="rect">
                <a:avLst/>
              </a:prstGeom>
            </p:spPr>
          </p:pic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60578" y="2549541"/>
                <a:ext cx="453610" cy="453610"/>
              </a:xfrm>
              <a:prstGeom prst="rect">
                <a:avLst/>
              </a:prstGeom>
            </p:spPr>
          </p:pic>
        </p:grpSp>
        <p:sp>
          <p:nvSpPr>
            <p:cNvPr id="10" name="Rectangle 9"/>
            <p:cNvSpPr/>
            <p:nvPr/>
          </p:nvSpPr>
          <p:spPr>
            <a:xfrm>
              <a:off x="1662527" y="3359208"/>
              <a:ext cx="62292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Host</a:t>
              </a:r>
              <a:endParaRPr lang="en-US" b="1" dirty="0"/>
            </a:p>
          </p:txBody>
        </p:sp>
      </p:grp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79" b="14612"/>
          <a:stretch/>
        </p:blipFill>
        <p:spPr>
          <a:xfrm>
            <a:off x="1819423" y="1895276"/>
            <a:ext cx="974772" cy="68925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49" b="9916"/>
          <a:stretch/>
        </p:blipFill>
        <p:spPr>
          <a:xfrm>
            <a:off x="3863341" y="1925628"/>
            <a:ext cx="859039" cy="689251"/>
          </a:xfrm>
          <a:prstGeom prst="rect">
            <a:avLst/>
          </a:prstGeom>
        </p:spPr>
      </p:pic>
      <p:grpSp>
        <p:nvGrpSpPr>
          <p:cNvPr id="21" name="Group 20"/>
          <p:cNvGrpSpPr/>
          <p:nvPr/>
        </p:nvGrpSpPr>
        <p:grpSpPr>
          <a:xfrm>
            <a:off x="2293345" y="1461602"/>
            <a:ext cx="1930253" cy="503521"/>
            <a:chOff x="3510935" y="3575185"/>
            <a:chExt cx="1930253" cy="519167"/>
          </a:xfrm>
        </p:grpSpPr>
        <p:cxnSp>
          <p:nvCxnSpPr>
            <p:cNvPr id="22" name="Straight Connector 21"/>
            <p:cNvCxnSpPr/>
            <p:nvPr/>
          </p:nvCxnSpPr>
          <p:spPr>
            <a:xfrm>
              <a:off x="4471801" y="3575185"/>
              <a:ext cx="0" cy="367583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23" name="Group 22"/>
            <p:cNvGrpSpPr/>
            <p:nvPr/>
          </p:nvGrpSpPr>
          <p:grpSpPr>
            <a:xfrm>
              <a:off x="3510935" y="3950318"/>
              <a:ext cx="1930253" cy="144034"/>
              <a:chOff x="4474242" y="4502768"/>
              <a:chExt cx="1394552" cy="330546"/>
            </a:xfrm>
          </p:grpSpPr>
          <p:cxnSp>
            <p:nvCxnSpPr>
              <p:cNvPr id="24" name="Straight Connector 23"/>
              <p:cNvCxnSpPr/>
              <p:nvPr/>
            </p:nvCxnSpPr>
            <p:spPr>
              <a:xfrm>
                <a:off x="4474242" y="4502768"/>
                <a:ext cx="1394552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/>
            </p:nvCxnSpPr>
            <p:spPr>
              <a:xfrm>
                <a:off x="4483969" y="4502768"/>
                <a:ext cx="0" cy="330546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>
              <a:xfrm>
                <a:off x="5859270" y="4502768"/>
                <a:ext cx="0" cy="330546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8" name="Group 27"/>
          <p:cNvGrpSpPr/>
          <p:nvPr/>
        </p:nvGrpSpPr>
        <p:grpSpPr>
          <a:xfrm>
            <a:off x="3176356" y="1355901"/>
            <a:ext cx="828798" cy="369332"/>
            <a:chOff x="7903181" y="3762728"/>
            <a:chExt cx="828798" cy="369332"/>
          </a:xfrm>
        </p:grpSpPr>
        <p:sp>
          <p:nvSpPr>
            <p:cNvPr id="29" name="Oval 28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1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8047176" y="3762728"/>
              <a:ext cx="68480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I</a:t>
              </a:r>
              <a:r>
                <a:rPr lang="en-US" dirty="0" smtClean="0"/>
                <a:t>nput</a:t>
              </a:r>
              <a:endParaRPr lang="en-US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2779892" y="-66063"/>
            <a:ext cx="1043728" cy="369332"/>
            <a:chOff x="7903181" y="3762728"/>
            <a:chExt cx="1043728" cy="369332"/>
          </a:xfrm>
        </p:grpSpPr>
        <p:sp>
          <p:nvSpPr>
            <p:cNvPr id="32" name="Oval 31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2</a:t>
              </a:r>
              <a:endParaRPr lang="en-US" b="1" dirty="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8047176" y="3762728"/>
              <a:ext cx="89973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Encrypt</a:t>
              </a:r>
              <a:endParaRPr lang="en-US" dirty="0"/>
            </a:p>
          </p:txBody>
        </p:sp>
      </p:grpSp>
      <p:cxnSp>
        <p:nvCxnSpPr>
          <p:cNvPr id="34" name="Straight Arrow Connector 33"/>
          <p:cNvCxnSpPr/>
          <p:nvPr/>
        </p:nvCxnSpPr>
        <p:spPr>
          <a:xfrm flipH="1">
            <a:off x="1198606" y="673443"/>
            <a:ext cx="1464276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6" name="Group 35"/>
          <p:cNvGrpSpPr/>
          <p:nvPr/>
        </p:nvGrpSpPr>
        <p:grpSpPr>
          <a:xfrm>
            <a:off x="1076441" y="69118"/>
            <a:ext cx="1681729" cy="646331"/>
            <a:chOff x="8047176" y="3762728"/>
            <a:chExt cx="1681729" cy="646331"/>
          </a:xfrm>
        </p:grpSpPr>
        <p:sp>
          <p:nvSpPr>
            <p:cNvPr id="37" name="Oval 36"/>
            <p:cNvSpPr/>
            <p:nvPr/>
          </p:nvSpPr>
          <p:spPr>
            <a:xfrm>
              <a:off x="8359131" y="3835644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3</a:t>
              </a:r>
              <a:endParaRPr lang="en-US" b="1" dirty="0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8047176" y="3762728"/>
              <a:ext cx="1681729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 smtClean="0"/>
                <a:t>Send  encrypted input</a:t>
              </a:r>
              <a:endParaRPr lang="en-US" dirty="0"/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1520138" y="839235"/>
            <a:ext cx="920233" cy="369332"/>
            <a:chOff x="7903181" y="3762728"/>
            <a:chExt cx="920233" cy="369332"/>
          </a:xfrm>
        </p:grpSpPr>
        <p:sp>
          <p:nvSpPr>
            <p:cNvPr id="41" name="Oval 40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4</a:t>
              </a:r>
              <a:endParaRPr lang="en-US" b="1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8047176" y="3762728"/>
              <a:ext cx="77623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Frame</a:t>
              </a:r>
              <a:endParaRPr lang="en-US" dirty="0"/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3845342" y="331908"/>
            <a:ext cx="1407079" cy="646331"/>
            <a:chOff x="8047176" y="3762728"/>
            <a:chExt cx="1542701" cy="646331"/>
          </a:xfrm>
        </p:grpSpPr>
        <p:sp>
          <p:nvSpPr>
            <p:cNvPr id="44" name="Oval 43"/>
            <p:cNvSpPr/>
            <p:nvPr/>
          </p:nvSpPr>
          <p:spPr>
            <a:xfrm>
              <a:off x="8121379" y="3838218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4</a:t>
              </a:r>
              <a:endParaRPr lang="en-US" b="1" dirty="0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8047176" y="3762728"/>
              <a:ext cx="1542701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 smtClean="0"/>
                <a:t>Frame + input overlay</a:t>
              </a:r>
              <a:endParaRPr lang="en-US" dirty="0"/>
            </a:p>
          </p:txBody>
        </p:sp>
      </p:grpSp>
      <p:cxnSp>
        <p:nvCxnSpPr>
          <p:cNvPr id="46" name="Straight Arrow Connector 45"/>
          <p:cNvCxnSpPr/>
          <p:nvPr/>
        </p:nvCxnSpPr>
        <p:spPr>
          <a:xfrm>
            <a:off x="3855136" y="673443"/>
            <a:ext cx="1229670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1225478" y="853240"/>
            <a:ext cx="1437404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>
            <a:off x="5387573" y="594532"/>
            <a:ext cx="580521" cy="1978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</a:rPr>
              <a:t>ABC</a:t>
            </a:r>
            <a:endParaRPr lang="en-US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30020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004658" y="1753999"/>
            <a:ext cx="1121972" cy="1158332"/>
            <a:chOff x="4379857" y="2569029"/>
            <a:chExt cx="1121972" cy="1158332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2"/>
            <a:srcRect l="35542" t="19680" r="35441" b="39379"/>
            <a:stretch/>
          </p:blipFill>
          <p:spPr>
            <a:xfrm>
              <a:off x="4379857" y="2569029"/>
              <a:ext cx="1121972" cy="813498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/>
          </p:nvSpPr>
          <p:spPr>
            <a:xfrm>
              <a:off x="4530089" y="3358029"/>
              <a:ext cx="82150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Device</a:t>
              </a:r>
              <a:endParaRPr lang="en-US" b="1" dirty="0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4313436" y="1791550"/>
            <a:ext cx="893699" cy="1178999"/>
            <a:chOff x="7410680" y="2569028"/>
            <a:chExt cx="893699" cy="1178999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75" b="3208"/>
            <a:stretch/>
          </p:blipFill>
          <p:spPr>
            <a:xfrm>
              <a:off x="7410680" y="2569028"/>
              <a:ext cx="890228" cy="832525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7428177" y="3378695"/>
              <a:ext cx="87620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Display</a:t>
              </a:r>
              <a:endParaRPr lang="en-US" b="1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0" y="1753998"/>
            <a:ext cx="1155357" cy="1178999"/>
            <a:chOff x="1396313" y="2549541"/>
            <a:chExt cx="1155357" cy="1178999"/>
          </a:xfrm>
        </p:grpSpPr>
        <p:grpSp>
          <p:nvGrpSpPr>
            <p:cNvPr id="9" name="Group 8"/>
            <p:cNvGrpSpPr/>
            <p:nvPr/>
          </p:nvGrpSpPr>
          <p:grpSpPr>
            <a:xfrm>
              <a:off x="1396313" y="2549541"/>
              <a:ext cx="1155357" cy="834164"/>
              <a:chOff x="1396313" y="2549541"/>
              <a:chExt cx="1155357" cy="834164"/>
            </a:xfrm>
          </p:grpSpPr>
          <p:pic>
            <p:nvPicPr>
              <p:cNvPr id="11" name="Picture 10"/>
              <p:cNvPicPr>
                <a:picLocks noChangeAspect="1"/>
              </p:cNvPicPr>
              <p:nvPr/>
            </p:nvPicPr>
            <p:blipFill rotWithShape="1">
              <a:blip r:embed="rId4"/>
              <a:srcRect l="24261" t="14798" r="24188" b="14569"/>
              <a:stretch/>
            </p:blipFill>
            <p:spPr>
              <a:xfrm>
                <a:off x="1396313" y="2570207"/>
                <a:ext cx="1155357" cy="813498"/>
              </a:xfrm>
              <a:prstGeom prst="rect">
                <a:avLst/>
              </a:prstGeom>
            </p:spPr>
          </p:pic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60578" y="2549541"/>
                <a:ext cx="453610" cy="453610"/>
              </a:xfrm>
              <a:prstGeom prst="rect">
                <a:avLst/>
              </a:prstGeom>
            </p:spPr>
          </p:pic>
        </p:grpSp>
        <p:sp>
          <p:nvSpPr>
            <p:cNvPr id="10" name="Rectangle 9"/>
            <p:cNvSpPr/>
            <p:nvPr/>
          </p:nvSpPr>
          <p:spPr>
            <a:xfrm>
              <a:off x="1662527" y="3359208"/>
              <a:ext cx="62292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Host</a:t>
              </a:r>
              <a:endParaRPr lang="en-US" b="1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1994864" y="1384666"/>
            <a:ext cx="1067774" cy="369332"/>
            <a:chOff x="7903181" y="3762728"/>
            <a:chExt cx="1067774" cy="369332"/>
          </a:xfrm>
        </p:grpSpPr>
        <p:sp>
          <p:nvSpPr>
            <p:cNvPr id="32" name="Oval 31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3</a:t>
              </a:r>
              <a:endParaRPr lang="en-US" b="1" dirty="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8047176" y="3762728"/>
              <a:ext cx="92377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Decrypt</a:t>
              </a:r>
              <a:endParaRPr lang="en-US" dirty="0"/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1129706" y="1697913"/>
            <a:ext cx="920233" cy="369332"/>
            <a:chOff x="7903181" y="3762728"/>
            <a:chExt cx="920233" cy="369332"/>
          </a:xfrm>
        </p:grpSpPr>
        <p:sp>
          <p:nvSpPr>
            <p:cNvPr id="41" name="Oval 40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2</a:t>
              </a:r>
              <a:endParaRPr lang="en-US" b="1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8047176" y="3762728"/>
              <a:ext cx="77623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Frame</a:t>
              </a:r>
              <a:endParaRPr lang="en-US" dirty="0"/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3103458" y="1782637"/>
            <a:ext cx="1407079" cy="646331"/>
            <a:chOff x="8047176" y="3762728"/>
            <a:chExt cx="1542701" cy="646331"/>
          </a:xfrm>
        </p:grpSpPr>
        <p:sp>
          <p:nvSpPr>
            <p:cNvPr id="44" name="Oval 43"/>
            <p:cNvSpPr/>
            <p:nvPr/>
          </p:nvSpPr>
          <p:spPr>
            <a:xfrm>
              <a:off x="8121379" y="3838218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4</a:t>
              </a:r>
              <a:endParaRPr lang="en-US" b="1" dirty="0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8047176" y="3762728"/>
              <a:ext cx="1542701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 smtClean="0"/>
                <a:t>Frame + overlay</a:t>
              </a:r>
              <a:endParaRPr lang="en-US" dirty="0"/>
            </a:p>
          </p:txBody>
        </p:sp>
      </p:grpSp>
      <p:cxnSp>
        <p:nvCxnSpPr>
          <p:cNvPr id="46" name="Straight Arrow Connector 45"/>
          <p:cNvCxnSpPr/>
          <p:nvPr/>
        </p:nvCxnSpPr>
        <p:spPr>
          <a:xfrm>
            <a:off x="3136424" y="2124172"/>
            <a:ext cx="1167218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1145933" y="2132441"/>
            <a:ext cx="848931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>
            <a:off x="4468289" y="2045261"/>
            <a:ext cx="580521" cy="1978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</a:rPr>
              <a:t>ABC</a:t>
            </a:r>
            <a:endParaRPr lang="en-US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7" name="Group 46"/>
          <p:cNvGrpSpPr/>
          <p:nvPr/>
        </p:nvGrpSpPr>
        <p:grpSpPr>
          <a:xfrm>
            <a:off x="59155" y="7095"/>
            <a:ext cx="1070551" cy="1128658"/>
            <a:chOff x="5065867" y="50341"/>
            <a:chExt cx="1070551" cy="1128658"/>
          </a:xfrm>
        </p:grpSpPr>
        <p:pic>
          <p:nvPicPr>
            <p:cNvPr id="49" name="Picture 48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87" t="16443" r="6804" b="16551"/>
            <a:stretch/>
          </p:blipFill>
          <p:spPr>
            <a:xfrm>
              <a:off x="5065867" y="50341"/>
              <a:ext cx="1070551" cy="782184"/>
            </a:xfrm>
            <a:prstGeom prst="rect">
              <a:avLst/>
            </a:prstGeom>
          </p:spPr>
        </p:pic>
        <p:sp>
          <p:nvSpPr>
            <p:cNvPr id="50" name="Rectangle 49"/>
            <p:cNvSpPr/>
            <p:nvPr/>
          </p:nvSpPr>
          <p:spPr>
            <a:xfrm>
              <a:off x="5237117" y="809667"/>
              <a:ext cx="7969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Server</a:t>
              </a:r>
              <a:endParaRPr lang="en-US" b="1" dirty="0"/>
            </a:p>
          </p:txBody>
        </p:sp>
      </p:grpSp>
      <p:cxnSp>
        <p:nvCxnSpPr>
          <p:cNvPr id="52" name="Straight Arrow Connector 51"/>
          <p:cNvCxnSpPr/>
          <p:nvPr/>
        </p:nvCxnSpPr>
        <p:spPr>
          <a:xfrm>
            <a:off x="521551" y="1092421"/>
            <a:ext cx="0" cy="58449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3" name="Group 52"/>
          <p:cNvGrpSpPr/>
          <p:nvPr/>
        </p:nvGrpSpPr>
        <p:grpSpPr>
          <a:xfrm>
            <a:off x="424617" y="1024189"/>
            <a:ext cx="2859738" cy="369332"/>
            <a:chOff x="7903181" y="3762728"/>
            <a:chExt cx="2859738" cy="369332"/>
          </a:xfrm>
        </p:grpSpPr>
        <p:sp>
          <p:nvSpPr>
            <p:cNvPr id="54" name="Oval 53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1</a:t>
              </a:r>
              <a:endParaRPr lang="en-US" b="1" dirty="0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8047176" y="3762728"/>
              <a:ext cx="271574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Webpage + encrypted data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1015017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/>
          <p:cNvGrpSpPr/>
          <p:nvPr/>
        </p:nvGrpSpPr>
        <p:grpSpPr>
          <a:xfrm>
            <a:off x="12356" y="0"/>
            <a:ext cx="2644346" cy="1490531"/>
            <a:chOff x="0" y="0"/>
            <a:chExt cx="2644346" cy="1490531"/>
          </a:xfrm>
        </p:grpSpPr>
        <p:sp>
          <p:nvSpPr>
            <p:cNvPr id="4" name="Rectangle 3"/>
            <p:cNvSpPr/>
            <p:nvPr/>
          </p:nvSpPr>
          <p:spPr>
            <a:xfrm>
              <a:off x="0" y="0"/>
              <a:ext cx="2644346" cy="149053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4" name="Group 23"/>
            <p:cNvGrpSpPr/>
            <p:nvPr/>
          </p:nvGrpSpPr>
          <p:grpSpPr>
            <a:xfrm>
              <a:off x="162743" y="24926"/>
              <a:ext cx="2168611" cy="789462"/>
              <a:chOff x="123567" y="148281"/>
              <a:chExt cx="2168611" cy="789462"/>
            </a:xfrm>
          </p:grpSpPr>
          <p:sp>
            <p:nvSpPr>
              <p:cNvPr id="5" name="TextBox 4"/>
              <p:cNvSpPr txBox="1"/>
              <p:nvPr/>
            </p:nvSpPr>
            <p:spPr>
              <a:xfrm>
                <a:off x="123567" y="148281"/>
                <a:ext cx="112671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Text box 1</a:t>
                </a:r>
                <a:endParaRPr lang="en-US" dirty="0"/>
              </a:p>
            </p:txBody>
          </p:sp>
          <p:sp>
            <p:nvSpPr>
              <p:cNvPr id="6" name="Rectangle 5"/>
              <p:cNvSpPr/>
              <p:nvPr/>
            </p:nvSpPr>
            <p:spPr>
              <a:xfrm>
                <a:off x="1322173" y="220534"/>
                <a:ext cx="970005" cy="22482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123567" y="568411"/>
                <a:ext cx="112671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Text box 2</a:t>
                </a:r>
                <a:endParaRPr lang="en-US" dirty="0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1322173" y="640664"/>
                <a:ext cx="970005" cy="22482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9" name="Rectangle 8"/>
            <p:cNvSpPr/>
            <p:nvPr/>
          </p:nvSpPr>
          <p:spPr>
            <a:xfrm>
              <a:off x="201923" y="865187"/>
              <a:ext cx="2090255" cy="50306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10383" y="932053"/>
              <a:ext cx="18733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Oblivious window</a:t>
              </a:r>
              <a:endParaRPr lang="en-US" dirty="0"/>
            </a:p>
          </p:txBody>
        </p:sp>
      </p:grpSp>
      <p:sp>
        <p:nvSpPr>
          <p:cNvPr id="11" name="Rectangle 10"/>
          <p:cNvSpPr/>
          <p:nvPr/>
        </p:nvSpPr>
        <p:spPr>
          <a:xfrm>
            <a:off x="2888316" y="411203"/>
            <a:ext cx="2054386" cy="107692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3206577" y="465948"/>
            <a:ext cx="1318400" cy="677050"/>
            <a:chOff x="6833286" y="148281"/>
            <a:chExt cx="1318400" cy="677050"/>
          </a:xfrm>
        </p:grpSpPr>
        <p:sp>
          <p:nvSpPr>
            <p:cNvPr id="12" name="TextBox 11"/>
            <p:cNvSpPr txBox="1"/>
            <p:nvPr/>
          </p:nvSpPr>
          <p:spPr>
            <a:xfrm>
              <a:off x="6833286" y="148281"/>
              <a:ext cx="1001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Option 1</a:t>
              </a:r>
              <a:endParaRPr lang="en-US" dirty="0"/>
            </a:p>
          </p:txBody>
        </p:sp>
        <p:sp>
          <p:nvSpPr>
            <p:cNvPr id="13" name="Oval 12"/>
            <p:cNvSpPr/>
            <p:nvPr/>
          </p:nvSpPr>
          <p:spPr>
            <a:xfrm>
              <a:off x="7926860" y="220533"/>
              <a:ext cx="224826" cy="224826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 flipV="1">
              <a:off x="7983668" y="277341"/>
              <a:ext cx="111210" cy="111210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833286" y="455999"/>
              <a:ext cx="1001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Option 2</a:t>
              </a:r>
              <a:endParaRPr lang="en-US" dirty="0"/>
            </a:p>
          </p:txBody>
        </p:sp>
        <p:sp>
          <p:nvSpPr>
            <p:cNvPr id="16" name="Oval 15"/>
            <p:cNvSpPr/>
            <p:nvPr/>
          </p:nvSpPr>
          <p:spPr>
            <a:xfrm>
              <a:off x="7926860" y="528251"/>
              <a:ext cx="224826" cy="224826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 flipV="1">
              <a:off x="7983668" y="585059"/>
              <a:ext cx="111210" cy="111210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Rounded Rectangle 19"/>
          <p:cNvSpPr/>
          <p:nvPr/>
        </p:nvSpPr>
        <p:spPr>
          <a:xfrm>
            <a:off x="3030006" y="1142998"/>
            <a:ext cx="860681" cy="253314"/>
          </a:xfrm>
          <a:prstGeom prst="round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OK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3983089" y="1142998"/>
            <a:ext cx="860681" cy="253314"/>
          </a:xfrm>
          <a:prstGeom prst="round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Cancel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192638" y="1488129"/>
            <a:ext cx="21335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Render at host’s side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2695721" y="1512067"/>
            <a:ext cx="23899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Server side static image</a:t>
            </a:r>
            <a:endParaRPr lang="en-US" dirty="0"/>
          </a:p>
        </p:txBody>
      </p:sp>
      <p:grpSp>
        <p:nvGrpSpPr>
          <p:cNvPr id="26" name="Group 25"/>
          <p:cNvGrpSpPr/>
          <p:nvPr/>
        </p:nvGrpSpPr>
        <p:grpSpPr>
          <a:xfrm>
            <a:off x="12356" y="2033715"/>
            <a:ext cx="2644346" cy="2118156"/>
            <a:chOff x="0" y="1"/>
            <a:chExt cx="2644346" cy="2118156"/>
          </a:xfrm>
        </p:grpSpPr>
        <p:sp>
          <p:nvSpPr>
            <p:cNvPr id="27" name="Rectangle 26"/>
            <p:cNvSpPr/>
            <p:nvPr/>
          </p:nvSpPr>
          <p:spPr>
            <a:xfrm>
              <a:off x="0" y="1"/>
              <a:ext cx="2644346" cy="211815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8" name="Group 27"/>
            <p:cNvGrpSpPr/>
            <p:nvPr/>
          </p:nvGrpSpPr>
          <p:grpSpPr>
            <a:xfrm>
              <a:off x="162743" y="24926"/>
              <a:ext cx="2168611" cy="789462"/>
              <a:chOff x="123567" y="148281"/>
              <a:chExt cx="2168611" cy="789462"/>
            </a:xfrm>
          </p:grpSpPr>
          <p:sp>
            <p:nvSpPr>
              <p:cNvPr id="31" name="TextBox 30"/>
              <p:cNvSpPr txBox="1"/>
              <p:nvPr/>
            </p:nvSpPr>
            <p:spPr>
              <a:xfrm>
                <a:off x="123567" y="148281"/>
                <a:ext cx="112671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Text box 1</a:t>
                </a:r>
                <a:endParaRPr lang="en-US" dirty="0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1322173" y="220534"/>
                <a:ext cx="970005" cy="22482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123567" y="568411"/>
                <a:ext cx="112671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Text box 2</a:t>
                </a:r>
                <a:endParaRPr lang="en-US" dirty="0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1322173" y="640664"/>
                <a:ext cx="970005" cy="22482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35" name="Rectangle 34"/>
          <p:cNvSpPr/>
          <p:nvPr/>
        </p:nvSpPr>
        <p:spPr>
          <a:xfrm>
            <a:off x="281178" y="2956743"/>
            <a:ext cx="2062531" cy="107692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6" name="Group 35"/>
          <p:cNvGrpSpPr/>
          <p:nvPr/>
        </p:nvGrpSpPr>
        <p:grpSpPr>
          <a:xfrm>
            <a:off x="599440" y="3011488"/>
            <a:ext cx="1318400" cy="677050"/>
            <a:chOff x="6833286" y="148281"/>
            <a:chExt cx="1318400" cy="677050"/>
          </a:xfrm>
        </p:grpSpPr>
        <p:sp>
          <p:nvSpPr>
            <p:cNvPr id="37" name="TextBox 36"/>
            <p:cNvSpPr txBox="1"/>
            <p:nvPr/>
          </p:nvSpPr>
          <p:spPr>
            <a:xfrm>
              <a:off x="6833286" y="148281"/>
              <a:ext cx="1001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Option 1</a:t>
              </a:r>
              <a:endParaRPr lang="en-US" dirty="0"/>
            </a:p>
          </p:txBody>
        </p:sp>
        <p:sp>
          <p:nvSpPr>
            <p:cNvPr id="38" name="Oval 37"/>
            <p:cNvSpPr/>
            <p:nvPr/>
          </p:nvSpPr>
          <p:spPr>
            <a:xfrm>
              <a:off x="7926860" y="220533"/>
              <a:ext cx="224826" cy="224826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/>
            <p:cNvSpPr/>
            <p:nvPr/>
          </p:nvSpPr>
          <p:spPr>
            <a:xfrm flipV="1">
              <a:off x="7983668" y="277341"/>
              <a:ext cx="111210" cy="111210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6833286" y="455999"/>
              <a:ext cx="1001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Option 2</a:t>
              </a:r>
              <a:endParaRPr lang="en-US" dirty="0"/>
            </a:p>
          </p:txBody>
        </p:sp>
        <p:sp>
          <p:nvSpPr>
            <p:cNvPr id="41" name="Oval 40"/>
            <p:cNvSpPr/>
            <p:nvPr/>
          </p:nvSpPr>
          <p:spPr>
            <a:xfrm>
              <a:off x="7926860" y="528251"/>
              <a:ext cx="224826" cy="224826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 flipV="1">
              <a:off x="7983668" y="585059"/>
              <a:ext cx="111210" cy="111210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3" name="Rounded Rectangle 42"/>
          <p:cNvSpPr/>
          <p:nvPr/>
        </p:nvSpPr>
        <p:spPr>
          <a:xfrm>
            <a:off x="422869" y="3688538"/>
            <a:ext cx="860681" cy="253314"/>
          </a:xfrm>
          <a:prstGeom prst="round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OK</a:t>
            </a:r>
          </a:p>
        </p:txBody>
      </p:sp>
      <p:sp>
        <p:nvSpPr>
          <p:cNvPr id="44" name="Rounded Rectangle 43"/>
          <p:cNvSpPr/>
          <p:nvPr/>
        </p:nvSpPr>
        <p:spPr>
          <a:xfrm>
            <a:off x="1375952" y="3688538"/>
            <a:ext cx="860681" cy="253314"/>
          </a:xfrm>
          <a:prstGeom prst="round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Cancel</a:t>
            </a:r>
            <a:endParaRPr lang="en-US" dirty="0"/>
          </a:p>
        </p:txBody>
      </p:sp>
      <p:sp>
        <p:nvSpPr>
          <p:cNvPr id="45" name="Rectangle 44"/>
          <p:cNvSpPr/>
          <p:nvPr/>
        </p:nvSpPr>
        <p:spPr>
          <a:xfrm>
            <a:off x="2856281" y="2406516"/>
            <a:ext cx="198748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HTML + overlay on device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83822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346875" y="0"/>
            <a:ext cx="2644346" cy="218839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4" name="Group 23"/>
          <p:cNvGrpSpPr/>
          <p:nvPr/>
        </p:nvGrpSpPr>
        <p:grpSpPr>
          <a:xfrm>
            <a:off x="1509618" y="24926"/>
            <a:ext cx="2168611" cy="789462"/>
            <a:chOff x="123567" y="148281"/>
            <a:chExt cx="2168611" cy="789462"/>
          </a:xfrm>
        </p:grpSpPr>
        <p:sp>
          <p:nvSpPr>
            <p:cNvPr id="5" name="TextBox 4"/>
            <p:cNvSpPr txBox="1"/>
            <p:nvPr/>
          </p:nvSpPr>
          <p:spPr>
            <a:xfrm>
              <a:off x="123567" y="148281"/>
              <a:ext cx="11267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Text box 1</a:t>
              </a:r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1322173" y="220534"/>
              <a:ext cx="970005" cy="2248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23567" y="568411"/>
              <a:ext cx="11267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Text box 2</a:t>
              </a:r>
              <a:endParaRPr lang="en-US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1322173" y="640664"/>
              <a:ext cx="970005" cy="2248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2" name="Rectangle 21"/>
          <p:cNvSpPr/>
          <p:nvPr/>
        </p:nvSpPr>
        <p:spPr>
          <a:xfrm>
            <a:off x="767724" y="2105754"/>
            <a:ext cx="38809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Render at host’s side + disabled pointer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4124740" y="97179"/>
            <a:ext cx="2054386" cy="1859607"/>
            <a:chOff x="2888316" y="885750"/>
            <a:chExt cx="2054386" cy="1859607"/>
          </a:xfrm>
        </p:grpSpPr>
        <p:sp>
          <p:nvSpPr>
            <p:cNvPr id="11" name="Rectangle 10"/>
            <p:cNvSpPr/>
            <p:nvPr/>
          </p:nvSpPr>
          <p:spPr>
            <a:xfrm>
              <a:off x="2888316" y="885750"/>
              <a:ext cx="2054386" cy="118933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8" name="Group 17"/>
            <p:cNvGrpSpPr/>
            <p:nvPr/>
          </p:nvGrpSpPr>
          <p:grpSpPr>
            <a:xfrm>
              <a:off x="3206577" y="1052907"/>
              <a:ext cx="1318400" cy="677050"/>
              <a:chOff x="6833286" y="148281"/>
              <a:chExt cx="1318400" cy="677050"/>
            </a:xfrm>
          </p:grpSpPr>
          <p:sp>
            <p:nvSpPr>
              <p:cNvPr id="12" name="TextBox 11"/>
              <p:cNvSpPr txBox="1"/>
              <p:nvPr/>
            </p:nvSpPr>
            <p:spPr>
              <a:xfrm>
                <a:off x="6833286" y="148281"/>
                <a:ext cx="10011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Option 1</a:t>
                </a:r>
                <a:endParaRPr lang="en-US" dirty="0"/>
              </a:p>
            </p:txBody>
          </p:sp>
          <p:sp>
            <p:nvSpPr>
              <p:cNvPr id="13" name="Oval 12"/>
              <p:cNvSpPr/>
              <p:nvPr/>
            </p:nvSpPr>
            <p:spPr>
              <a:xfrm>
                <a:off x="7926860" y="220533"/>
                <a:ext cx="224826" cy="224826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6833286" y="455999"/>
                <a:ext cx="10011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Option 2</a:t>
                </a:r>
                <a:endParaRPr lang="en-US" dirty="0"/>
              </a:p>
            </p:txBody>
          </p:sp>
          <p:sp>
            <p:nvSpPr>
              <p:cNvPr id="16" name="Oval 15"/>
              <p:cNvSpPr/>
              <p:nvPr/>
            </p:nvSpPr>
            <p:spPr>
              <a:xfrm>
                <a:off x="7926860" y="528251"/>
                <a:ext cx="224826" cy="224826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0" name="Rounded Rectangle 19"/>
            <p:cNvSpPr/>
            <p:nvPr/>
          </p:nvSpPr>
          <p:spPr>
            <a:xfrm>
              <a:off x="3030006" y="1729957"/>
              <a:ext cx="860681" cy="253314"/>
            </a:xfrm>
            <a:prstGeom prst="round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OK</a:t>
              </a:r>
            </a:p>
          </p:txBody>
        </p:sp>
        <p:sp>
          <p:nvSpPr>
            <p:cNvPr id="21" name="Rounded Rectangle 20"/>
            <p:cNvSpPr/>
            <p:nvPr/>
          </p:nvSpPr>
          <p:spPr>
            <a:xfrm>
              <a:off x="3983089" y="1729957"/>
              <a:ext cx="860681" cy="253314"/>
            </a:xfrm>
            <a:prstGeom prst="round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Cancel</a:t>
              </a:r>
              <a:endParaRPr lang="en-US" dirty="0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3167252" y="2099026"/>
              <a:ext cx="1446869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 smtClean="0"/>
                <a:t>Decoded and Decrypted UI</a:t>
              </a:r>
              <a:endParaRPr lang="en-US" dirty="0"/>
            </a:p>
          </p:txBody>
        </p:sp>
      </p:grpSp>
      <p:sp>
        <p:nvSpPr>
          <p:cNvPr id="45" name="Rectangle 44"/>
          <p:cNvSpPr/>
          <p:nvPr/>
        </p:nvSpPr>
        <p:spPr>
          <a:xfrm>
            <a:off x="495196" y="5087225"/>
            <a:ext cx="47980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HTML + overlay on Bridge + rendered pointer 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83" t="11144" r="10990" b="11192"/>
          <a:stretch/>
        </p:blipFill>
        <p:spPr>
          <a:xfrm>
            <a:off x="2012850" y="897280"/>
            <a:ext cx="1175764" cy="1177808"/>
          </a:xfrm>
          <a:prstGeom prst="rect">
            <a:avLst/>
          </a:prstGeom>
        </p:spPr>
      </p:pic>
      <p:sp>
        <p:nvSpPr>
          <p:cNvPr id="47" name="Rectangle 46"/>
          <p:cNvSpPr/>
          <p:nvPr/>
        </p:nvSpPr>
        <p:spPr>
          <a:xfrm>
            <a:off x="1879331" y="890585"/>
            <a:ext cx="1432964" cy="118450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9" name="Curved Connector 28"/>
          <p:cNvCxnSpPr>
            <a:stCxn id="47" idx="3"/>
            <a:endCxn id="11" idx="1"/>
          </p:cNvCxnSpPr>
          <p:nvPr/>
        </p:nvCxnSpPr>
        <p:spPr>
          <a:xfrm flipV="1">
            <a:off x="3312295" y="691848"/>
            <a:ext cx="812445" cy="790989"/>
          </a:xfrm>
          <a:prstGeom prst="curvedConnector3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/>
          <p:cNvSpPr/>
          <p:nvPr/>
        </p:nvSpPr>
        <p:spPr>
          <a:xfrm>
            <a:off x="1382402" y="824392"/>
            <a:ext cx="231743" cy="26121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/>
          <p:cNvSpPr/>
          <p:nvPr/>
        </p:nvSpPr>
        <p:spPr>
          <a:xfrm>
            <a:off x="1346875" y="2901432"/>
            <a:ext cx="2644346" cy="218839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3" name="Group 52"/>
          <p:cNvGrpSpPr/>
          <p:nvPr/>
        </p:nvGrpSpPr>
        <p:grpSpPr>
          <a:xfrm>
            <a:off x="1509618" y="2926358"/>
            <a:ext cx="2168611" cy="789462"/>
            <a:chOff x="123567" y="148281"/>
            <a:chExt cx="2168611" cy="789462"/>
          </a:xfrm>
        </p:grpSpPr>
        <p:sp>
          <p:nvSpPr>
            <p:cNvPr id="54" name="TextBox 53"/>
            <p:cNvSpPr txBox="1"/>
            <p:nvPr/>
          </p:nvSpPr>
          <p:spPr>
            <a:xfrm>
              <a:off x="123567" y="148281"/>
              <a:ext cx="11267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Text box 1</a:t>
              </a:r>
              <a:endParaRPr lang="en-US" dirty="0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1322173" y="220534"/>
              <a:ext cx="970005" cy="2248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123567" y="568411"/>
              <a:ext cx="11267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Text box 2</a:t>
              </a:r>
              <a:endParaRPr lang="en-US" dirty="0"/>
            </a:p>
          </p:txBody>
        </p:sp>
        <p:sp>
          <p:nvSpPr>
            <p:cNvPr id="57" name="Rectangle 56"/>
            <p:cNvSpPr/>
            <p:nvPr/>
          </p:nvSpPr>
          <p:spPr>
            <a:xfrm>
              <a:off x="1322173" y="640664"/>
              <a:ext cx="970005" cy="2248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4" name="Group 63"/>
          <p:cNvGrpSpPr/>
          <p:nvPr/>
        </p:nvGrpSpPr>
        <p:grpSpPr>
          <a:xfrm>
            <a:off x="1574798" y="3785407"/>
            <a:ext cx="2054386" cy="1152424"/>
            <a:chOff x="2888316" y="922664"/>
            <a:chExt cx="2054386" cy="1152424"/>
          </a:xfrm>
        </p:grpSpPr>
        <p:sp>
          <p:nvSpPr>
            <p:cNvPr id="65" name="Rectangle 64"/>
            <p:cNvSpPr/>
            <p:nvPr/>
          </p:nvSpPr>
          <p:spPr>
            <a:xfrm>
              <a:off x="2888316" y="922664"/>
              <a:ext cx="2054386" cy="115242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66" name="Group 65"/>
            <p:cNvGrpSpPr/>
            <p:nvPr/>
          </p:nvGrpSpPr>
          <p:grpSpPr>
            <a:xfrm>
              <a:off x="3206577" y="1052907"/>
              <a:ext cx="1318400" cy="677050"/>
              <a:chOff x="6833286" y="148281"/>
              <a:chExt cx="1318400" cy="677050"/>
            </a:xfrm>
          </p:grpSpPr>
          <p:sp>
            <p:nvSpPr>
              <p:cNvPr id="70" name="TextBox 69"/>
              <p:cNvSpPr txBox="1"/>
              <p:nvPr/>
            </p:nvSpPr>
            <p:spPr>
              <a:xfrm>
                <a:off x="6833286" y="148281"/>
                <a:ext cx="10011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Option 1</a:t>
                </a:r>
                <a:endParaRPr lang="en-US" dirty="0"/>
              </a:p>
            </p:txBody>
          </p:sp>
          <p:sp>
            <p:nvSpPr>
              <p:cNvPr id="71" name="Oval 70"/>
              <p:cNvSpPr/>
              <p:nvPr/>
            </p:nvSpPr>
            <p:spPr>
              <a:xfrm>
                <a:off x="7926860" y="220533"/>
                <a:ext cx="224826" cy="224826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Oval 71"/>
              <p:cNvSpPr/>
              <p:nvPr/>
            </p:nvSpPr>
            <p:spPr>
              <a:xfrm flipV="1">
                <a:off x="7983668" y="277341"/>
                <a:ext cx="111210" cy="111210"/>
              </a:xfrm>
              <a:prstGeom prst="ellipse">
                <a:avLst/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TextBox 72"/>
              <p:cNvSpPr txBox="1"/>
              <p:nvPr/>
            </p:nvSpPr>
            <p:spPr>
              <a:xfrm>
                <a:off x="6833286" y="455999"/>
                <a:ext cx="10011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Option 2</a:t>
                </a:r>
                <a:endParaRPr lang="en-US" dirty="0"/>
              </a:p>
            </p:txBody>
          </p:sp>
          <p:sp>
            <p:nvSpPr>
              <p:cNvPr id="74" name="Oval 73"/>
              <p:cNvSpPr/>
              <p:nvPr/>
            </p:nvSpPr>
            <p:spPr>
              <a:xfrm>
                <a:off x="7926860" y="528251"/>
                <a:ext cx="224826" cy="224826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7" name="Rounded Rectangle 66"/>
            <p:cNvSpPr/>
            <p:nvPr/>
          </p:nvSpPr>
          <p:spPr>
            <a:xfrm>
              <a:off x="3030006" y="1729957"/>
              <a:ext cx="860681" cy="253314"/>
            </a:xfrm>
            <a:prstGeom prst="round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OK</a:t>
              </a:r>
            </a:p>
          </p:txBody>
        </p:sp>
        <p:sp>
          <p:nvSpPr>
            <p:cNvPr id="68" name="Rounded Rectangle 67"/>
            <p:cNvSpPr/>
            <p:nvPr/>
          </p:nvSpPr>
          <p:spPr>
            <a:xfrm>
              <a:off x="3983089" y="1729957"/>
              <a:ext cx="860681" cy="253314"/>
            </a:xfrm>
            <a:prstGeom prst="round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Cancel</a:t>
              </a:r>
              <a:endParaRPr lang="en-US" dirty="0"/>
            </a:p>
          </p:txBody>
        </p:sp>
      </p:grpSp>
      <p:sp>
        <p:nvSpPr>
          <p:cNvPr id="76" name="Rectangle 75"/>
          <p:cNvSpPr/>
          <p:nvPr/>
        </p:nvSpPr>
        <p:spPr>
          <a:xfrm>
            <a:off x="3065917" y="4050159"/>
            <a:ext cx="231743" cy="26121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-125802" y="-98854"/>
            <a:ext cx="149320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Pointer information to the host</a:t>
            </a:r>
            <a:endParaRPr lang="en-US" dirty="0"/>
          </a:p>
        </p:txBody>
      </p:sp>
      <p:cxnSp>
        <p:nvCxnSpPr>
          <p:cNvPr id="77" name="Curved Connector 76"/>
          <p:cNvCxnSpPr>
            <a:stCxn id="49" idx="1"/>
            <a:endCxn id="17" idx="2"/>
          </p:cNvCxnSpPr>
          <p:nvPr/>
        </p:nvCxnSpPr>
        <p:spPr>
          <a:xfrm rot="10800000">
            <a:off x="620802" y="824477"/>
            <a:ext cx="761601" cy="130523"/>
          </a:xfrm>
          <a:prstGeom prst="curved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urved Connector 79"/>
          <p:cNvCxnSpPr>
            <a:stCxn id="76" idx="3"/>
            <a:endCxn id="81" idx="2"/>
          </p:cNvCxnSpPr>
          <p:nvPr/>
        </p:nvCxnSpPr>
        <p:spPr>
          <a:xfrm flipV="1">
            <a:off x="3297660" y="3755175"/>
            <a:ext cx="1569538" cy="425591"/>
          </a:xfrm>
          <a:prstGeom prst="curved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 80"/>
          <p:cNvSpPr/>
          <p:nvPr/>
        </p:nvSpPr>
        <p:spPr>
          <a:xfrm>
            <a:off x="3972994" y="2831845"/>
            <a:ext cx="178840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rendered pointer </a:t>
            </a:r>
            <a:r>
              <a:rPr lang="en-US" dirty="0" smtClean="0"/>
              <a:t>overlaid by the Bridge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-104827" y="1172828"/>
            <a:ext cx="146884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QR code with encrypted UI specification</a:t>
            </a:r>
            <a:endParaRPr lang="en-US" dirty="0"/>
          </a:p>
        </p:txBody>
      </p:sp>
      <p:cxnSp>
        <p:nvCxnSpPr>
          <p:cNvPr id="58" name="Curved Connector 57"/>
          <p:cNvCxnSpPr>
            <a:endCxn id="2" idx="1"/>
          </p:cNvCxnSpPr>
          <p:nvPr/>
        </p:nvCxnSpPr>
        <p:spPr>
          <a:xfrm flipV="1">
            <a:off x="1130639" y="1486184"/>
            <a:ext cx="882211" cy="271218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urved Connector 58"/>
          <p:cNvCxnSpPr>
            <a:stCxn id="65" idx="3"/>
            <a:endCxn id="61" idx="0"/>
          </p:cNvCxnSpPr>
          <p:nvPr/>
        </p:nvCxnSpPr>
        <p:spPr>
          <a:xfrm>
            <a:off x="3629184" y="4361619"/>
            <a:ext cx="993703" cy="356274"/>
          </a:xfrm>
          <a:prstGeom prst="curved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/>
          <p:cNvSpPr/>
          <p:nvPr/>
        </p:nvSpPr>
        <p:spPr>
          <a:xfrm>
            <a:off x="4082429" y="4717893"/>
            <a:ext cx="108091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Overlay</a:t>
            </a:r>
            <a:endParaRPr lang="en-US" dirty="0"/>
          </a:p>
        </p:txBody>
      </p:sp>
      <p:sp>
        <p:nvSpPr>
          <p:cNvPr id="69" name="Rectangle 68"/>
          <p:cNvSpPr/>
          <p:nvPr/>
        </p:nvSpPr>
        <p:spPr>
          <a:xfrm>
            <a:off x="-125802" y="3130392"/>
            <a:ext cx="14932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Static pointer</a:t>
            </a:r>
            <a:endParaRPr lang="en-US" dirty="0"/>
          </a:p>
        </p:txBody>
      </p:sp>
      <p:cxnSp>
        <p:nvCxnSpPr>
          <p:cNvPr id="78" name="Curved Connector 77"/>
          <p:cNvCxnSpPr>
            <a:stCxn id="69" idx="2"/>
            <a:endCxn id="63" idx="1"/>
          </p:cNvCxnSpPr>
          <p:nvPr/>
        </p:nvCxnSpPr>
        <p:spPr>
          <a:xfrm rot="16200000" flipH="1">
            <a:off x="823248" y="3297276"/>
            <a:ext cx="356707" cy="761601"/>
          </a:xfrm>
          <a:prstGeom prst="curved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Down Arrow 41"/>
          <p:cNvSpPr/>
          <p:nvPr/>
        </p:nvSpPr>
        <p:spPr>
          <a:xfrm>
            <a:off x="2516852" y="2507111"/>
            <a:ext cx="173359" cy="286304"/>
          </a:xfrm>
          <a:prstGeom prst="downArrow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1596456" y="3807328"/>
            <a:ext cx="2014152" cy="140494"/>
          </a:xfrm>
          <a:prstGeom prst="rect">
            <a:avLst/>
          </a:prstGeom>
          <a:solidFill>
            <a:srgbClr val="B8DBA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/>
          <p:cNvSpPr/>
          <p:nvPr/>
        </p:nvSpPr>
        <p:spPr>
          <a:xfrm>
            <a:off x="1382402" y="3725824"/>
            <a:ext cx="231743" cy="26121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1571744" y="3727605"/>
            <a:ext cx="207992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Verified UI from secure_site.io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4133436" y="50925"/>
            <a:ext cx="2079928" cy="276999"/>
            <a:chOff x="4133436" y="-11850"/>
            <a:chExt cx="2079928" cy="276999"/>
          </a:xfrm>
        </p:grpSpPr>
        <p:sp>
          <p:nvSpPr>
            <p:cNvPr id="62" name="Rectangle 61"/>
            <p:cNvSpPr/>
            <p:nvPr/>
          </p:nvSpPr>
          <p:spPr>
            <a:xfrm>
              <a:off x="4146440" y="56582"/>
              <a:ext cx="2014152" cy="140494"/>
            </a:xfrm>
            <a:prstGeom prst="rect">
              <a:avLst/>
            </a:prstGeom>
            <a:solidFill>
              <a:srgbClr val="B8DBA1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133436" y="-11850"/>
              <a:ext cx="207992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 smtClean="0"/>
                <a:t>Verified UI from secure_site.io</a:t>
              </a:r>
              <a:endParaRPr lang="en-US" sz="1200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3067804" y="4084511"/>
            <a:ext cx="225902" cy="215073"/>
            <a:chOff x="8651398" y="3162997"/>
            <a:chExt cx="225902" cy="215073"/>
          </a:xfrm>
        </p:grpSpPr>
        <p:pic>
          <p:nvPicPr>
            <p:cNvPr id="79" name="Picture 78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51398" y="3162997"/>
              <a:ext cx="225902" cy="215073"/>
            </a:xfrm>
            <a:prstGeom prst="rect">
              <a:avLst/>
            </a:prstGeom>
          </p:spPr>
        </p:pic>
        <p:pic>
          <p:nvPicPr>
            <p:cNvPr id="82" name="Picture 8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73855" y="3181996"/>
              <a:ext cx="180987" cy="172311"/>
            </a:xfrm>
            <a:prstGeom prst="rect">
              <a:avLst/>
            </a:prstGeom>
          </p:spPr>
        </p:pic>
      </p:grpSp>
      <p:grpSp>
        <p:nvGrpSpPr>
          <p:cNvPr id="83" name="Group 82"/>
          <p:cNvGrpSpPr/>
          <p:nvPr/>
        </p:nvGrpSpPr>
        <p:grpSpPr>
          <a:xfrm>
            <a:off x="1385105" y="855113"/>
            <a:ext cx="225902" cy="215073"/>
            <a:chOff x="8651398" y="3162997"/>
            <a:chExt cx="225902" cy="215073"/>
          </a:xfrm>
        </p:grpSpPr>
        <p:pic>
          <p:nvPicPr>
            <p:cNvPr id="84" name="Picture 83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51398" y="3162997"/>
              <a:ext cx="225902" cy="215073"/>
            </a:xfrm>
            <a:prstGeom prst="rect">
              <a:avLst/>
            </a:prstGeom>
          </p:spPr>
        </p:pic>
        <p:pic>
          <p:nvPicPr>
            <p:cNvPr id="85" name="Picture 8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71474" y="3182667"/>
              <a:ext cx="180987" cy="172311"/>
            </a:xfrm>
            <a:prstGeom prst="rect">
              <a:avLst/>
            </a:prstGeom>
          </p:spPr>
        </p:pic>
      </p:grpSp>
      <p:grpSp>
        <p:nvGrpSpPr>
          <p:cNvPr id="86" name="Group 85"/>
          <p:cNvGrpSpPr/>
          <p:nvPr/>
        </p:nvGrpSpPr>
        <p:grpSpPr>
          <a:xfrm>
            <a:off x="1390563" y="3766618"/>
            <a:ext cx="225902" cy="215073"/>
            <a:chOff x="8651398" y="3162997"/>
            <a:chExt cx="225902" cy="215073"/>
          </a:xfrm>
        </p:grpSpPr>
        <p:pic>
          <p:nvPicPr>
            <p:cNvPr id="87" name="Picture 86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51398" y="3162997"/>
              <a:ext cx="225902" cy="215073"/>
            </a:xfrm>
            <a:prstGeom prst="rect">
              <a:avLst/>
            </a:prstGeom>
          </p:spPr>
        </p:pic>
        <p:pic>
          <p:nvPicPr>
            <p:cNvPr id="88" name="Picture 8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71474" y="3182667"/>
              <a:ext cx="180987" cy="172311"/>
            </a:xfrm>
            <a:prstGeom prst="rect">
              <a:avLst/>
            </a:prstGeom>
          </p:spPr>
        </p:pic>
      </p:grpSp>
      <p:sp>
        <p:nvSpPr>
          <p:cNvPr id="75" name="Oval 74"/>
          <p:cNvSpPr/>
          <p:nvPr/>
        </p:nvSpPr>
        <p:spPr>
          <a:xfrm>
            <a:off x="1334813" y="141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89" name="Oval 88"/>
          <p:cNvSpPr/>
          <p:nvPr/>
        </p:nvSpPr>
        <p:spPr>
          <a:xfrm>
            <a:off x="5984833" y="1159487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90" name="Oval 89"/>
          <p:cNvSpPr/>
          <p:nvPr/>
        </p:nvSpPr>
        <p:spPr>
          <a:xfrm>
            <a:off x="1289550" y="2822083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3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5818937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74195" y="376881"/>
            <a:ext cx="224753" cy="970312"/>
          </a:xfrm>
          <a:prstGeom prst="rect">
            <a:avLst/>
          </a:prstGeom>
          <a:solidFill>
            <a:srgbClr val="F0652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194" t="16443" r="6804" b="16551"/>
          <a:stretch/>
        </p:blipFill>
        <p:spPr>
          <a:xfrm>
            <a:off x="3105742" y="44683"/>
            <a:ext cx="507328" cy="1133072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8686" y="78494"/>
            <a:ext cx="1068979" cy="1068979"/>
          </a:xfrm>
          <a:prstGeom prst="rect">
            <a:avLst/>
          </a:prstGeom>
        </p:spPr>
      </p:pic>
      <p:sp>
        <p:nvSpPr>
          <p:cNvPr id="10" name="Rounded Rectangle 9"/>
          <p:cNvSpPr/>
          <p:nvPr/>
        </p:nvSpPr>
        <p:spPr>
          <a:xfrm>
            <a:off x="722278" y="16830"/>
            <a:ext cx="1625488" cy="1130643"/>
          </a:xfrm>
          <a:prstGeom prst="roundRect">
            <a:avLst>
              <a:gd name="adj" fmla="val 10215"/>
            </a:avLst>
          </a:prstGeom>
          <a:solidFill>
            <a:srgbClr val="F7F7F7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85" b="12552"/>
          <a:stretch/>
        </p:blipFill>
        <p:spPr>
          <a:xfrm flipH="1">
            <a:off x="816692" y="121797"/>
            <a:ext cx="581657" cy="4435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32" b="8798"/>
          <a:stretch/>
        </p:blipFill>
        <p:spPr>
          <a:xfrm>
            <a:off x="1645764" y="126736"/>
            <a:ext cx="535093" cy="4386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75" b="3208"/>
          <a:stretch/>
        </p:blipFill>
        <p:spPr>
          <a:xfrm>
            <a:off x="1258176" y="668851"/>
            <a:ext cx="469016" cy="43861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61" r="28549"/>
          <a:stretch/>
        </p:blipFill>
        <p:spPr>
          <a:xfrm>
            <a:off x="32635" y="121797"/>
            <a:ext cx="389573" cy="912552"/>
          </a:xfrm>
          <a:prstGeom prst="rect">
            <a:avLst/>
          </a:prstGeom>
        </p:spPr>
      </p:pic>
      <p:cxnSp>
        <p:nvCxnSpPr>
          <p:cNvPr id="12" name="Straight Arrow Connector 11"/>
          <p:cNvCxnSpPr>
            <a:stCxn id="10" idx="1"/>
            <a:endCxn id="9" idx="3"/>
          </p:cNvCxnSpPr>
          <p:nvPr/>
        </p:nvCxnSpPr>
        <p:spPr>
          <a:xfrm flipH="1" flipV="1">
            <a:off x="422208" y="578073"/>
            <a:ext cx="300070" cy="4079"/>
          </a:xfrm>
          <a:prstGeom prst="straightConnector1">
            <a:avLst/>
          </a:prstGeom>
          <a:ln w="19050"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3098136" y="1092109"/>
            <a:ext cx="6229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Host</a:t>
            </a:r>
            <a:endParaRPr lang="en-US" b="1" dirty="0"/>
          </a:p>
        </p:txBody>
      </p:sp>
      <p:sp>
        <p:nvSpPr>
          <p:cNvPr id="32" name="Rectangle 31"/>
          <p:cNvSpPr/>
          <p:nvPr/>
        </p:nvSpPr>
        <p:spPr>
          <a:xfrm>
            <a:off x="3978196" y="1092109"/>
            <a:ext cx="15778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Remote server</a:t>
            </a:r>
            <a:endParaRPr lang="en-US" b="1" dirty="0"/>
          </a:p>
        </p:txBody>
      </p:sp>
      <p:sp>
        <p:nvSpPr>
          <p:cNvPr id="33" name="Rectangle 32"/>
          <p:cNvSpPr/>
          <p:nvPr/>
        </p:nvSpPr>
        <p:spPr>
          <a:xfrm>
            <a:off x="1178335" y="1092109"/>
            <a:ext cx="6286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HIDs</a:t>
            </a:r>
            <a:endParaRPr lang="en-US" b="1" dirty="0"/>
          </a:p>
        </p:txBody>
      </p:sp>
      <p:sp>
        <p:nvSpPr>
          <p:cNvPr id="34" name="Rectangle 33"/>
          <p:cNvSpPr/>
          <p:nvPr/>
        </p:nvSpPr>
        <p:spPr>
          <a:xfrm>
            <a:off x="-95393" y="1092109"/>
            <a:ext cx="6238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User</a:t>
            </a:r>
            <a:endParaRPr lang="en-US" b="1" dirty="0"/>
          </a:p>
        </p:txBody>
      </p:sp>
      <p:sp>
        <p:nvSpPr>
          <p:cNvPr id="2" name="Rectangle 1"/>
          <p:cNvSpPr/>
          <p:nvPr/>
        </p:nvSpPr>
        <p:spPr>
          <a:xfrm>
            <a:off x="3110139" y="474354"/>
            <a:ext cx="583686" cy="48809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TEE</a:t>
            </a:r>
            <a:endParaRPr lang="en-US" dirty="0"/>
          </a:p>
        </p:txBody>
      </p:sp>
      <p:sp>
        <p:nvSpPr>
          <p:cNvPr id="3" name="Left-Right Arrow 2"/>
          <p:cNvSpPr/>
          <p:nvPr/>
        </p:nvSpPr>
        <p:spPr>
          <a:xfrm>
            <a:off x="2180858" y="279769"/>
            <a:ext cx="2242862" cy="194226"/>
          </a:xfrm>
          <a:prstGeom prst="leftRightArrow">
            <a:avLst/>
          </a:prstGeom>
          <a:solidFill>
            <a:schemeClr val="bg2"/>
          </a:solidFill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Left-Right Arrow 18"/>
          <p:cNvSpPr/>
          <p:nvPr/>
        </p:nvSpPr>
        <p:spPr>
          <a:xfrm>
            <a:off x="2171324" y="650501"/>
            <a:ext cx="1011628" cy="194226"/>
          </a:xfrm>
          <a:prstGeom prst="leftRightArrow">
            <a:avLst/>
          </a:prstGeom>
          <a:solidFill>
            <a:schemeClr val="bg2"/>
          </a:solidFill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2414158" y="285312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22" name="Oval 21"/>
          <p:cNvSpPr/>
          <p:nvPr/>
        </p:nvSpPr>
        <p:spPr>
          <a:xfrm>
            <a:off x="2414157" y="636114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6732" y="226165"/>
            <a:ext cx="301431" cy="301431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 rot="16200000">
            <a:off x="2596604" y="678161"/>
            <a:ext cx="910442" cy="5062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/>
              <a:t>IO driver</a:t>
            </a:r>
            <a:endParaRPr lang="en-US" sz="1600" dirty="0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8609" y="-41511"/>
            <a:ext cx="460381" cy="460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801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7" t="16443" r="6804" b="16551"/>
          <a:stretch/>
        </p:blipFill>
        <p:spPr>
          <a:xfrm>
            <a:off x="6175" y="138135"/>
            <a:ext cx="923214" cy="674534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957650" y="5"/>
            <a:ext cx="4580828" cy="3227990"/>
            <a:chOff x="1797906" y="0"/>
            <a:chExt cx="4580828" cy="322799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3"/>
            <a:stretch/>
          </p:blipFill>
          <p:spPr>
            <a:xfrm>
              <a:off x="1797906" y="0"/>
              <a:ext cx="4560795" cy="3227989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2006689" y="879508"/>
              <a:ext cx="1422312" cy="146209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1835724" y="2933556"/>
              <a:ext cx="4543010" cy="29443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3402343" y="743702"/>
              <a:ext cx="1852504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1" dirty="0" smtClean="0">
                  <a:solidFill>
                    <a:srgbClr val="FF0000"/>
                  </a:solidFill>
                </a:rPr>
                <a:t>Remote server’s certificate</a:t>
              </a:r>
            </a:p>
            <a:p>
              <a:r>
                <a:rPr lang="en-US" b="1" dirty="0" smtClean="0">
                  <a:solidFill>
                    <a:srgbClr val="FF0000"/>
                  </a:solidFill>
                </a:rPr>
                <a:t>(Downstream channel)</a:t>
              </a:r>
              <a:endParaRPr 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3837074" y="2258493"/>
              <a:ext cx="2456954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1" dirty="0" smtClean="0">
                  <a:solidFill>
                    <a:srgbClr val="FF0000"/>
                  </a:solidFill>
                </a:rPr>
                <a:t>Certificate of the Bridge</a:t>
              </a:r>
            </a:p>
            <a:p>
              <a:r>
                <a:rPr lang="en-US" b="1" dirty="0" smtClean="0">
                  <a:solidFill>
                    <a:srgbClr val="FF0000"/>
                  </a:solidFill>
                </a:rPr>
                <a:t>(Upstream channel)</a:t>
              </a:r>
              <a:endParaRPr 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3737916" y="357730"/>
              <a:ext cx="352170" cy="185352"/>
            </a:xfrm>
            <a:prstGeom prst="rect">
              <a:avLst/>
            </a:prstGeom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1" name="Elbow Connector 10"/>
          <p:cNvCxnSpPr>
            <a:stCxn id="8" idx="2"/>
            <a:endCxn id="5" idx="1"/>
          </p:cNvCxnSpPr>
          <p:nvPr/>
        </p:nvCxnSpPr>
        <p:spPr>
          <a:xfrm rot="16200000" flipH="1">
            <a:off x="418161" y="862289"/>
            <a:ext cx="797893" cy="698651"/>
          </a:xfrm>
          <a:prstGeom prst="bentConnector2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/>
          <p:cNvGrpSpPr/>
          <p:nvPr/>
        </p:nvGrpSpPr>
        <p:grpSpPr>
          <a:xfrm>
            <a:off x="4932387" y="1167332"/>
            <a:ext cx="1121972" cy="1158332"/>
            <a:chOff x="4379857" y="2569029"/>
            <a:chExt cx="1121972" cy="1158332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5"/>
            <a:srcRect l="35542" t="19680" r="35441" b="39379"/>
            <a:stretch/>
          </p:blipFill>
          <p:spPr>
            <a:xfrm>
              <a:off x="4379857" y="2569029"/>
              <a:ext cx="1121972" cy="813498"/>
            </a:xfrm>
            <a:prstGeom prst="rect">
              <a:avLst/>
            </a:prstGeom>
          </p:spPr>
        </p:pic>
        <p:sp>
          <p:nvSpPr>
            <p:cNvPr id="16" name="Rectangle 15"/>
            <p:cNvSpPr/>
            <p:nvPr/>
          </p:nvSpPr>
          <p:spPr>
            <a:xfrm>
              <a:off x="4530089" y="3358029"/>
              <a:ext cx="79771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Bridge</a:t>
              </a:r>
              <a:endParaRPr lang="en-US" b="1" dirty="0"/>
            </a:p>
          </p:txBody>
        </p:sp>
      </p:grpSp>
      <p:cxnSp>
        <p:nvCxnSpPr>
          <p:cNvPr id="18" name="Straight Arrow Connector 17"/>
          <p:cNvCxnSpPr/>
          <p:nvPr/>
        </p:nvCxnSpPr>
        <p:spPr>
          <a:xfrm>
            <a:off x="2588745" y="1906906"/>
            <a:ext cx="2343642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/>
          <p:cNvCxnSpPr>
            <a:endCxn id="6" idx="3"/>
          </p:cNvCxnSpPr>
          <p:nvPr/>
        </p:nvCxnSpPr>
        <p:spPr>
          <a:xfrm rot="5400000">
            <a:off x="5237158" y="2559818"/>
            <a:ext cx="822280" cy="219640"/>
          </a:xfrm>
          <a:prstGeom prst="bentConnector2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Elbow Connector 26"/>
          <p:cNvCxnSpPr>
            <a:stCxn id="6" idx="1"/>
          </p:cNvCxnSpPr>
          <p:nvPr/>
        </p:nvCxnSpPr>
        <p:spPr>
          <a:xfrm rot="10800000">
            <a:off x="241248" y="812668"/>
            <a:ext cx="754221" cy="2268110"/>
          </a:xfrm>
          <a:prstGeom prst="bentConnector2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/>
          <p:cNvSpPr/>
          <p:nvPr/>
        </p:nvSpPr>
        <p:spPr>
          <a:xfrm>
            <a:off x="381566" y="1474687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31" name="Oval 30"/>
          <p:cNvSpPr/>
          <p:nvPr/>
        </p:nvSpPr>
        <p:spPr>
          <a:xfrm>
            <a:off x="3883386" y="1807512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33" name="Oval 32"/>
          <p:cNvSpPr/>
          <p:nvPr/>
        </p:nvSpPr>
        <p:spPr>
          <a:xfrm>
            <a:off x="5659820" y="2503938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3</a:t>
            </a:r>
            <a:endParaRPr lang="en-US" b="1" dirty="0"/>
          </a:p>
        </p:txBody>
      </p:sp>
      <p:sp>
        <p:nvSpPr>
          <p:cNvPr id="34" name="Oval 33"/>
          <p:cNvSpPr/>
          <p:nvPr/>
        </p:nvSpPr>
        <p:spPr>
          <a:xfrm>
            <a:off x="143698" y="2958273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4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3277060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0" y="0"/>
            <a:ext cx="2222298" cy="261963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4770" y="0"/>
            <a:ext cx="2368228" cy="261963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94305" y="2619632"/>
            <a:ext cx="21335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Render at host’s </a:t>
            </a:r>
            <a:r>
              <a:rPr lang="en-US" dirty="0" smtClean="0"/>
              <a:t>side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434604" y="2619632"/>
            <a:ext cx="23283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HDMI frames + overlay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60271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85494" y="3570433"/>
            <a:ext cx="11297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/>
              <a:t>Host’s view</a:t>
            </a:r>
            <a:endParaRPr lang="en-US" sz="1600" dirty="0"/>
          </a:p>
        </p:txBody>
      </p:sp>
      <p:sp>
        <p:nvSpPr>
          <p:cNvPr id="5" name="Rectangle 4"/>
          <p:cNvSpPr/>
          <p:nvPr/>
        </p:nvSpPr>
        <p:spPr>
          <a:xfrm>
            <a:off x="2243629" y="3580664"/>
            <a:ext cx="24432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/>
              <a:t>User’s view on the monitor</a:t>
            </a:r>
            <a:endParaRPr lang="en-US" sz="16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147" b="691"/>
          <a:stretch/>
        </p:blipFill>
        <p:spPr>
          <a:xfrm>
            <a:off x="2396655" y="0"/>
            <a:ext cx="2137246" cy="3580664"/>
          </a:xfrm>
          <a:prstGeom prst="rect">
            <a:avLst/>
          </a:prstGeom>
          <a:ln w="28575">
            <a:noFill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974" b="691"/>
          <a:stretch/>
        </p:blipFill>
        <p:spPr>
          <a:xfrm>
            <a:off x="0" y="0"/>
            <a:ext cx="2159000" cy="358066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386867" y="1186248"/>
            <a:ext cx="2108932" cy="1245801"/>
          </a:xfrm>
          <a:prstGeom prst="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396654" y="546616"/>
            <a:ext cx="2099145" cy="42493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4335392" y="495816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11" name="Oval 10"/>
          <p:cNvSpPr/>
          <p:nvPr/>
        </p:nvSpPr>
        <p:spPr>
          <a:xfrm>
            <a:off x="4346763" y="2284063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12" name="Rectangle 11"/>
          <p:cNvSpPr/>
          <p:nvPr/>
        </p:nvSpPr>
        <p:spPr>
          <a:xfrm>
            <a:off x="115547" y="1186248"/>
            <a:ext cx="1869628" cy="1921476"/>
          </a:xfrm>
          <a:prstGeom prst="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Arrow Connector 2"/>
          <p:cNvCxnSpPr/>
          <p:nvPr/>
        </p:nvCxnSpPr>
        <p:spPr>
          <a:xfrm>
            <a:off x="1969386" y="1811121"/>
            <a:ext cx="427268" cy="0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05358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377604" y="-10231"/>
            <a:ext cx="2137246" cy="3580664"/>
            <a:chOff x="8746655" y="1473200"/>
            <a:chExt cx="2137246" cy="3580664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147" b="691"/>
            <a:stretch/>
          </p:blipFill>
          <p:spPr>
            <a:xfrm>
              <a:off x="8746655" y="1473200"/>
              <a:ext cx="2137246" cy="3580664"/>
            </a:xfrm>
            <a:prstGeom prst="rect">
              <a:avLst/>
            </a:prstGeom>
            <a:ln w="28575">
              <a:noFill/>
            </a:ln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38" t="34423" r="60909" b="39768"/>
            <a:stretch/>
          </p:blipFill>
          <p:spPr>
            <a:xfrm>
              <a:off x="8772055" y="2709990"/>
              <a:ext cx="1177991" cy="1332917"/>
            </a:xfrm>
            <a:prstGeom prst="rect">
              <a:avLst/>
            </a:prstGeom>
            <a:ln w="28575">
              <a:noFill/>
            </a:ln>
          </p:spPr>
        </p:pic>
      </p:grpSp>
      <p:sp>
        <p:nvSpPr>
          <p:cNvPr id="4" name="Rectangle 3"/>
          <p:cNvSpPr/>
          <p:nvPr/>
        </p:nvSpPr>
        <p:spPr>
          <a:xfrm>
            <a:off x="485494" y="3570433"/>
            <a:ext cx="11297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/>
              <a:t>Host’s view</a:t>
            </a:r>
            <a:endParaRPr lang="en-US" sz="1600" dirty="0"/>
          </a:p>
        </p:txBody>
      </p:sp>
      <p:sp>
        <p:nvSpPr>
          <p:cNvPr id="5" name="Rectangle 4"/>
          <p:cNvSpPr/>
          <p:nvPr/>
        </p:nvSpPr>
        <p:spPr>
          <a:xfrm>
            <a:off x="2243629" y="3580664"/>
            <a:ext cx="24432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/>
              <a:t>User’s view on the monitor</a:t>
            </a:r>
            <a:endParaRPr lang="en-US" sz="16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974" b="691"/>
          <a:stretch/>
        </p:blipFill>
        <p:spPr>
          <a:xfrm>
            <a:off x="0" y="0"/>
            <a:ext cx="2159000" cy="358066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386867" y="1186248"/>
            <a:ext cx="2108932" cy="1277897"/>
          </a:xfrm>
          <a:prstGeom prst="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371254" y="546616"/>
            <a:ext cx="2099145" cy="42493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4309992" y="495816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11" name="Oval 10"/>
          <p:cNvSpPr/>
          <p:nvPr/>
        </p:nvSpPr>
        <p:spPr>
          <a:xfrm>
            <a:off x="4340413" y="2322163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12" name="Rectangle 11"/>
          <p:cNvSpPr/>
          <p:nvPr/>
        </p:nvSpPr>
        <p:spPr>
          <a:xfrm>
            <a:off x="115547" y="1186248"/>
            <a:ext cx="1869628" cy="1921476"/>
          </a:xfrm>
          <a:prstGeom prst="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Arrow Connector 2"/>
          <p:cNvCxnSpPr/>
          <p:nvPr/>
        </p:nvCxnSpPr>
        <p:spPr>
          <a:xfrm>
            <a:off x="1969386" y="1811121"/>
            <a:ext cx="427268" cy="0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40955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40342" y="3570433"/>
            <a:ext cx="143904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/>
              <a:t>Attacker’s view</a:t>
            </a:r>
            <a:endParaRPr lang="en-US" sz="1600" dirty="0"/>
          </a:p>
        </p:txBody>
      </p:sp>
      <p:sp>
        <p:nvSpPr>
          <p:cNvPr id="5" name="Rectangle 4"/>
          <p:cNvSpPr/>
          <p:nvPr/>
        </p:nvSpPr>
        <p:spPr>
          <a:xfrm>
            <a:off x="2144781" y="3580664"/>
            <a:ext cx="24432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/>
              <a:t>User’s view on the monitor</a:t>
            </a:r>
            <a:endParaRPr lang="en-US" sz="16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147" b="691"/>
          <a:stretch/>
        </p:blipFill>
        <p:spPr>
          <a:xfrm>
            <a:off x="2297807" y="0"/>
            <a:ext cx="2137246" cy="3580664"/>
          </a:xfrm>
          <a:prstGeom prst="rect">
            <a:avLst/>
          </a:prstGeom>
          <a:ln w="28575">
            <a:noFill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974" b="691"/>
          <a:stretch/>
        </p:blipFill>
        <p:spPr>
          <a:xfrm>
            <a:off x="0" y="0"/>
            <a:ext cx="2159000" cy="3580664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115547" y="1186248"/>
            <a:ext cx="1869628" cy="1921476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Arrow Connector 2"/>
          <p:cNvCxnSpPr>
            <a:endCxn id="8" idx="1"/>
          </p:cNvCxnSpPr>
          <p:nvPr/>
        </p:nvCxnSpPr>
        <p:spPr>
          <a:xfrm flipV="1">
            <a:off x="1969386" y="1809149"/>
            <a:ext cx="318633" cy="1972"/>
          </a:xfrm>
          <a:prstGeom prst="straightConnector1">
            <a:avLst/>
          </a:prstGeom>
          <a:ln w="19050">
            <a:solidFill>
              <a:schemeClr val="accent6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4556287" y="3574685"/>
            <a:ext cx="226145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/>
              <a:t>Focusing user’s attention</a:t>
            </a:r>
            <a:endParaRPr lang="en-US" sz="16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147" b="691"/>
          <a:stretch/>
        </p:blipFill>
        <p:spPr>
          <a:xfrm>
            <a:off x="4623285" y="0"/>
            <a:ext cx="2137246" cy="3580664"/>
          </a:xfrm>
          <a:prstGeom prst="rect">
            <a:avLst/>
          </a:prstGeom>
          <a:ln w="28575">
            <a:noFill/>
          </a:ln>
        </p:spPr>
      </p:pic>
      <p:sp>
        <p:nvSpPr>
          <p:cNvPr id="2" name="Rectangle 1"/>
          <p:cNvSpPr/>
          <p:nvPr/>
        </p:nvSpPr>
        <p:spPr>
          <a:xfrm>
            <a:off x="4623284" y="0"/>
            <a:ext cx="2137247" cy="11862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5504" y="1809148"/>
            <a:ext cx="180987" cy="172311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936" y="3283292"/>
            <a:ext cx="180987" cy="172311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866" y="3256329"/>
            <a:ext cx="180987" cy="172311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38" t="34423" r="60909" b="39768"/>
          <a:stretch/>
        </p:blipFill>
        <p:spPr>
          <a:xfrm>
            <a:off x="2321871" y="1197146"/>
            <a:ext cx="1177991" cy="1332917"/>
          </a:xfrm>
          <a:prstGeom prst="rect">
            <a:avLst/>
          </a:prstGeom>
          <a:ln w="28575">
            <a:noFill/>
          </a:ln>
        </p:spPr>
      </p:pic>
      <p:sp>
        <p:nvSpPr>
          <p:cNvPr id="8" name="Rectangle 7"/>
          <p:cNvSpPr/>
          <p:nvPr/>
        </p:nvSpPr>
        <p:spPr>
          <a:xfrm>
            <a:off x="2288019" y="1186248"/>
            <a:ext cx="2108932" cy="1245801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38" t="34423" r="60909" b="39768"/>
          <a:stretch/>
        </p:blipFill>
        <p:spPr>
          <a:xfrm>
            <a:off x="4657512" y="1197146"/>
            <a:ext cx="1177991" cy="1332917"/>
          </a:xfrm>
          <a:prstGeom prst="rect">
            <a:avLst/>
          </a:prstGeom>
          <a:ln w="28575">
            <a:noFill/>
          </a:ln>
        </p:spPr>
      </p:pic>
      <p:sp>
        <p:nvSpPr>
          <p:cNvPr id="19" name="Rectangle 18"/>
          <p:cNvSpPr/>
          <p:nvPr/>
        </p:nvSpPr>
        <p:spPr>
          <a:xfrm>
            <a:off x="4623284" y="2447272"/>
            <a:ext cx="2137247" cy="112316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4613497" y="1186248"/>
            <a:ext cx="2147034" cy="1245801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4160620" y="3305865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25" name="Oval 24"/>
          <p:cNvSpPr/>
          <p:nvPr/>
        </p:nvSpPr>
        <p:spPr>
          <a:xfrm>
            <a:off x="1802842" y="3329246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26" name="Oval 25"/>
          <p:cNvSpPr/>
          <p:nvPr/>
        </p:nvSpPr>
        <p:spPr>
          <a:xfrm>
            <a:off x="6516217" y="3304513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3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2233162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5315464" cy="23199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77531"/>
            <a:ext cx="5315464" cy="234828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1871550"/>
            <a:ext cx="2133533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Render at host’s </a:t>
            </a:r>
            <a:r>
              <a:rPr lang="en-US" dirty="0" smtClean="0">
                <a:solidFill>
                  <a:srgbClr val="FF0000"/>
                </a:solidFill>
              </a:rPr>
              <a:t>side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974714" y="1836494"/>
            <a:ext cx="2328394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HDMI frames + overlay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5113439" y="2137620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14" name="Rectangle 13"/>
          <p:cNvSpPr/>
          <p:nvPr/>
        </p:nvSpPr>
        <p:spPr>
          <a:xfrm>
            <a:off x="0" y="4343449"/>
            <a:ext cx="2133533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Render at host’s </a:t>
            </a:r>
            <a:r>
              <a:rPr lang="en-US" dirty="0" smtClean="0">
                <a:solidFill>
                  <a:srgbClr val="FF0000"/>
                </a:solidFill>
              </a:rPr>
              <a:t>side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062686" y="4308393"/>
            <a:ext cx="2240422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Interaction on overlay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5101083" y="4650660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8612398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477" t="8228" r="19099"/>
          <a:stretch/>
        </p:blipFill>
        <p:spPr>
          <a:xfrm rot="5400000">
            <a:off x="-157550" y="157549"/>
            <a:ext cx="5035382" cy="472028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774092" y="982362"/>
            <a:ext cx="605481" cy="8464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>
            <a:stCxn id="5" idx="3"/>
            <a:endCxn id="11" idx="1"/>
          </p:cNvCxnSpPr>
          <p:nvPr/>
        </p:nvCxnSpPr>
        <p:spPr>
          <a:xfrm>
            <a:off x="3379573" y="1405581"/>
            <a:ext cx="240958" cy="48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620531" y="948716"/>
            <a:ext cx="1099751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HDMI to camera input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774091" y="384773"/>
            <a:ext cx="605481" cy="5110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3379573" y="640319"/>
            <a:ext cx="240958" cy="48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620531" y="237940"/>
            <a:ext cx="1099751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HDMI from host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38426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6" t="1480" r="19907" b="2099"/>
          <a:stretch/>
        </p:blipFill>
        <p:spPr>
          <a:xfrm rot="5400000">
            <a:off x="-325815" y="325814"/>
            <a:ext cx="6858000" cy="6206371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4260181" y="789966"/>
            <a:ext cx="1946190" cy="923330"/>
            <a:chOff x="4260181" y="789966"/>
            <a:chExt cx="1946190" cy="923330"/>
          </a:xfrm>
        </p:grpSpPr>
        <p:sp>
          <p:nvSpPr>
            <p:cNvPr id="12" name="Rectangle 11"/>
            <p:cNvSpPr/>
            <p:nvPr/>
          </p:nvSpPr>
          <p:spPr>
            <a:xfrm>
              <a:off x="4260181" y="823612"/>
              <a:ext cx="605481" cy="84643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Arrow Connector 12"/>
            <p:cNvCxnSpPr>
              <a:stCxn id="12" idx="3"/>
              <a:endCxn id="14" idx="1"/>
            </p:cNvCxnSpPr>
            <p:nvPr/>
          </p:nvCxnSpPr>
          <p:spPr>
            <a:xfrm>
              <a:off x="4865662" y="1246831"/>
              <a:ext cx="240958" cy="480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5106620" y="789966"/>
              <a:ext cx="1099751" cy="9233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HDMI to camera input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4260180" y="79190"/>
            <a:ext cx="1946191" cy="657925"/>
            <a:chOff x="4260180" y="79190"/>
            <a:chExt cx="1946191" cy="657925"/>
          </a:xfrm>
        </p:grpSpPr>
        <p:sp>
          <p:nvSpPr>
            <p:cNvPr id="15" name="Rectangle 14"/>
            <p:cNvSpPr/>
            <p:nvPr/>
          </p:nvSpPr>
          <p:spPr>
            <a:xfrm>
              <a:off x="4260180" y="226023"/>
              <a:ext cx="605481" cy="51109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>
              <a:off x="4865662" y="481569"/>
              <a:ext cx="240958" cy="480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5106620" y="79190"/>
              <a:ext cx="1099751" cy="64633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HDMI from host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4565186" y="1895126"/>
            <a:ext cx="1099751" cy="1288114"/>
            <a:chOff x="4132442" y="938589"/>
            <a:chExt cx="1099751" cy="1288114"/>
          </a:xfrm>
        </p:grpSpPr>
        <p:sp>
          <p:nvSpPr>
            <p:cNvPr id="21" name="Rectangle 20"/>
            <p:cNvSpPr/>
            <p:nvPr/>
          </p:nvSpPr>
          <p:spPr>
            <a:xfrm>
              <a:off x="4260181" y="938589"/>
              <a:ext cx="844275" cy="51451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Straight Arrow Connector 21"/>
            <p:cNvCxnSpPr>
              <a:stCxn id="21" idx="2"/>
              <a:endCxn id="23" idx="0"/>
            </p:cNvCxnSpPr>
            <p:nvPr/>
          </p:nvCxnSpPr>
          <p:spPr>
            <a:xfrm flipH="1">
              <a:off x="4682318" y="1453105"/>
              <a:ext cx="1" cy="127267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4132442" y="1580372"/>
              <a:ext cx="1099751" cy="64633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HDMI to Display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1776377" y="737115"/>
            <a:ext cx="1462124" cy="1799793"/>
            <a:chOff x="1465215" y="830830"/>
            <a:chExt cx="597866" cy="552616"/>
          </a:xfrm>
        </p:grpSpPr>
        <p:sp>
          <p:nvSpPr>
            <p:cNvPr id="34" name="Rectangle 33"/>
            <p:cNvSpPr/>
            <p:nvPr/>
          </p:nvSpPr>
          <p:spPr>
            <a:xfrm flipH="1">
              <a:off x="1541743" y="830830"/>
              <a:ext cx="521338" cy="55261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Arrow Connector 34"/>
            <p:cNvCxnSpPr/>
            <p:nvPr/>
          </p:nvCxnSpPr>
          <p:spPr>
            <a:xfrm flipH="1">
              <a:off x="1465215" y="1127900"/>
              <a:ext cx="76528" cy="177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TextBox 35"/>
          <p:cNvSpPr txBox="1"/>
          <p:nvPr/>
        </p:nvSpPr>
        <p:spPr>
          <a:xfrm flipH="1">
            <a:off x="-5066" y="1346884"/>
            <a:ext cx="1781443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Mouse/keyboard emulator</a:t>
            </a:r>
            <a:endParaRPr lang="en-US" dirty="0">
              <a:solidFill>
                <a:srgbClr val="FF0000"/>
              </a:solidFill>
            </a:endParaRPr>
          </a:p>
        </p:txBody>
      </p:sp>
      <p:grpSp>
        <p:nvGrpSpPr>
          <p:cNvPr id="39" name="Group 38"/>
          <p:cNvGrpSpPr/>
          <p:nvPr/>
        </p:nvGrpSpPr>
        <p:grpSpPr>
          <a:xfrm rot="578505">
            <a:off x="1690584" y="2822196"/>
            <a:ext cx="3085798" cy="1902124"/>
            <a:chOff x="1453042" y="799410"/>
            <a:chExt cx="610039" cy="584036"/>
          </a:xfrm>
        </p:grpSpPr>
        <p:sp>
          <p:nvSpPr>
            <p:cNvPr id="40" name="Rectangle 39"/>
            <p:cNvSpPr/>
            <p:nvPr/>
          </p:nvSpPr>
          <p:spPr>
            <a:xfrm flipH="1">
              <a:off x="1541743" y="830830"/>
              <a:ext cx="521338" cy="55261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1" name="Straight Arrow Connector 40"/>
            <p:cNvCxnSpPr>
              <a:endCxn id="42" idx="1"/>
            </p:cNvCxnSpPr>
            <p:nvPr/>
          </p:nvCxnSpPr>
          <p:spPr>
            <a:xfrm rot="21021495" flipH="1" flipV="1">
              <a:off x="1453042" y="799410"/>
              <a:ext cx="70863" cy="340109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TextBox 41"/>
          <p:cNvSpPr txBox="1"/>
          <p:nvPr/>
        </p:nvSpPr>
        <p:spPr>
          <a:xfrm flipH="1">
            <a:off x="-5066" y="2137743"/>
            <a:ext cx="1781443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Mouse/keyboard interceptor and relay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 flipH="1">
            <a:off x="3350040" y="673481"/>
            <a:ext cx="880808" cy="22284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/>
          <p:cNvSpPr txBox="1"/>
          <p:nvPr/>
        </p:nvSpPr>
        <p:spPr>
          <a:xfrm flipH="1">
            <a:off x="-11991" y="0"/>
            <a:ext cx="1781443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FF0000"/>
                </a:solidFill>
              </a:rPr>
              <a:t>Rpi</a:t>
            </a:r>
            <a:r>
              <a:rPr lang="en-US" dirty="0" smtClean="0">
                <a:solidFill>
                  <a:srgbClr val="FF0000"/>
                </a:solidFill>
              </a:rPr>
              <a:t> 3 for communication to host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52" name="Elbow Connector 51"/>
          <p:cNvCxnSpPr>
            <a:stCxn id="45" idx="0"/>
            <a:endCxn id="49" idx="1"/>
          </p:cNvCxnSpPr>
          <p:nvPr/>
        </p:nvCxnSpPr>
        <p:spPr>
          <a:xfrm rot="16200000" flipV="1">
            <a:off x="2674040" y="-442923"/>
            <a:ext cx="211816" cy="2020992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52262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6" t="1480" r="42769" b="29229"/>
          <a:stretch/>
        </p:blipFill>
        <p:spPr>
          <a:xfrm rot="5400000">
            <a:off x="-211517" y="217867"/>
            <a:ext cx="4895853" cy="446012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520282" y="823612"/>
            <a:ext cx="605481" cy="8464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2520281" y="226023"/>
            <a:ext cx="605481" cy="5110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2953026" y="1895126"/>
            <a:ext cx="844275" cy="51451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 flipH="1">
            <a:off x="223632" y="737115"/>
            <a:ext cx="1274969" cy="179979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 rot="578505" flipH="1">
            <a:off x="401761" y="2962570"/>
            <a:ext cx="2637116" cy="16310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 flipH="1">
            <a:off x="1610141" y="673481"/>
            <a:ext cx="880808" cy="22284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122619" y="624825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4</a:t>
            </a:r>
            <a:endParaRPr lang="en-US" b="1" dirty="0"/>
          </a:p>
        </p:txBody>
      </p:sp>
      <p:sp>
        <p:nvSpPr>
          <p:cNvPr id="27" name="Oval 26"/>
          <p:cNvSpPr/>
          <p:nvPr/>
        </p:nvSpPr>
        <p:spPr>
          <a:xfrm>
            <a:off x="1507981" y="560554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6</a:t>
            </a:r>
            <a:endParaRPr lang="en-US" b="1" dirty="0"/>
          </a:p>
        </p:txBody>
      </p:sp>
      <p:sp>
        <p:nvSpPr>
          <p:cNvPr id="28" name="Oval 27"/>
          <p:cNvSpPr/>
          <p:nvPr/>
        </p:nvSpPr>
        <p:spPr>
          <a:xfrm>
            <a:off x="2473181" y="128754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8</a:t>
            </a:r>
            <a:endParaRPr lang="en-US" b="1" dirty="0"/>
          </a:p>
        </p:txBody>
      </p:sp>
      <p:sp>
        <p:nvSpPr>
          <p:cNvPr id="29" name="Oval 28"/>
          <p:cNvSpPr/>
          <p:nvPr/>
        </p:nvSpPr>
        <p:spPr>
          <a:xfrm>
            <a:off x="3001380" y="953454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7</a:t>
            </a:r>
            <a:endParaRPr lang="en-US" b="1" dirty="0"/>
          </a:p>
        </p:txBody>
      </p:sp>
      <p:sp>
        <p:nvSpPr>
          <p:cNvPr id="30" name="Oval 29"/>
          <p:cNvSpPr/>
          <p:nvPr/>
        </p:nvSpPr>
        <p:spPr>
          <a:xfrm>
            <a:off x="3659546" y="1824571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9</a:t>
            </a:r>
            <a:endParaRPr lang="en-US" b="1" dirty="0"/>
          </a:p>
        </p:txBody>
      </p:sp>
      <p:sp>
        <p:nvSpPr>
          <p:cNvPr id="31" name="Rectangle 30"/>
          <p:cNvSpPr/>
          <p:nvPr/>
        </p:nvSpPr>
        <p:spPr>
          <a:xfrm>
            <a:off x="6349" y="3143250"/>
            <a:ext cx="374651" cy="4806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3001379" y="3063427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3</a:t>
            </a:r>
            <a:endParaRPr lang="en-US" b="1" dirty="0"/>
          </a:p>
        </p:txBody>
      </p:sp>
      <p:sp>
        <p:nvSpPr>
          <p:cNvPr id="33" name="Oval 32"/>
          <p:cNvSpPr/>
          <p:nvPr/>
        </p:nvSpPr>
        <p:spPr>
          <a:xfrm>
            <a:off x="-8351" y="3050584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43" name="Rectangle 42"/>
          <p:cNvSpPr/>
          <p:nvPr/>
        </p:nvSpPr>
        <p:spPr>
          <a:xfrm>
            <a:off x="3102391" y="4200280"/>
            <a:ext cx="1364079" cy="69557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4224815" y="4100886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44" name="Rectangle 43"/>
          <p:cNvSpPr/>
          <p:nvPr/>
        </p:nvSpPr>
        <p:spPr>
          <a:xfrm>
            <a:off x="1003513" y="148855"/>
            <a:ext cx="399838" cy="5148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930448" y="70377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5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9704661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/>
          <p:cNvSpPr/>
          <p:nvPr/>
        </p:nvSpPr>
        <p:spPr>
          <a:xfrm>
            <a:off x="487661" y="57149"/>
            <a:ext cx="2780759" cy="2535273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 rot="16200000">
            <a:off x="2855296" y="323603"/>
            <a:ext cx="811889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ysClr val="windowText" lastClr="000000"/>
                </a:solidFill>
              </a:rPr>
              <a:t>Device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038350" y="1754223"/>
            <a:ext cx="93979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Arduino </a:t>
            </a:r>
          </a:p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Due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79450" y="1754223"/>
            <a:ext cx="93979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Arduino </a:t>
            </a:r>
          </a:p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Zero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397250" y="1754223"/>
            <a:ext cx="93979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Input device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933574" y="896973"/>
            <a:ext cx="1149350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Raspberry pi 3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878011" y="107082"/>
            <a:ext cx="126047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HDMI</a:t>
            </a:r>
            <a:r>
              <a:rPr lang="en-US" dirty="0" smtClean="0">
                <a:solidFill>
                  <a:sysClr val="windowText" lastClr="000000"/>
                </a:solidFill>
              </a:rPr>
              <a:t> interceptor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10" name="Straight Arrow Connector 9"/>
          <p:cNvCxnSpPr>
            <a:stCxn id="6" idx="1"/>
            <a:endCxn id="4" idx="3"/>
          </p:cNvCxnSpPr>
          <p:nvPr/>
        </p:nvCxnSpPr>
        <p:spPr>
          <a:xfrm flipH="1">
            <a:off x="2978149" y="2077389"/>
            <a:ext cx="419101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4" idx="1"/>
            <a:endCxn id="5" idx="3"/>
          </p:cNvCxnSpPr>
          <p:nvPr/>
        </p:nvCxnSpPr>
        <p:spPr>
          <a:xfrm flipH="1">
            <a:off x="1619249" y="2077389"/>
            <a:ext cx="419101" cy="0"/>
          </a:xfrm>
          <a:prstGeom prst="straightConnector1">
            <a:avLst/>
          </a:prstGeom>
          <a:ln w="19050"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4" idx="0"/>
            <a:endCxn id="7" idx="2"/>
          </p:cNvCxnSpPr>
          <p:nvPr/>
        </p:nvCxnSpPr>
        <p:spPr>
          <a:xfrm flipH="1" flipV="1">
            <a:off x="2508249" y="1543304"/>
            <a:ext cx="1" cy="210919"/>
          </a:xfrm>
          <a:prstGeom prst="straightConnector1">
            <a:avLst/>
          </a:prstGeom>
          <a:ln w="19050"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7" idx="0"/>
            <a:endCxn id="8" idx="2"/>
          </p:cNvCxnSpPr>
          <p:nvPr/>
        </p:nvCxnSpPr>
        <p:spPr>
          <a:xfrm flipV="1">
            <a:off x="2508249" y="753413"/>
            <a:ext cx="0" cy="143560"/>
          </a:xfrm>
          <a:prstGeom prst="straightConnector1">
            <a:avLst/>
          </a:prstGeom>
          <a:ln w="19050"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endCxn id="8" idx="1"/>
          </p:cNvCxnSpPr>
          <p:nvPr/>
        </p:nvCxnSpPr>
        <p:spPr>
          <a:xfrm>
            <a:off x="260349" y="430248"/>
            <a:ext cx="1617662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>
            <a:off x="260349" y="2077389"/>
            <a:ext cx="419101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260349" y="107082"/>
            <a:ext cx="0" cy="248534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3428204" y="1035472"/>
            <a:ext cx="87788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Display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33" name="Straight Arrow Connector 32"/>
          <p:cNvCxnSpPr>
            <a:stCxn id="7" idx="3"/>
            <a:endCxn id="32" idx="1"/>
          </p:cNvCxnSpPr>
          <p:nvPr/>
        </p:nvCxnSpPr>
        <p:spPr>
          <a:xfrm flipV="1">
            <a:off x="3082924" y="1220138"/>
            <a:ext cx="345280" cy="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Oval 35"/>
          <p:cNvSpPr/>
          <p:nvPr/>
        </p:nvSpPr>
        <p:spPr>
          <a:xfrm>
            <a:off x="3327191" y="1667813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37" name="Oval 36"/>
          <p:cNvSpPr/>
          <p:nvPr/>
        </p:nvSpPr>
        <p:spPr>
          <a:xfrm>
            <a:off x="3125165" y="1977994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38" name="Oval 37"/>
          <p:cNvSpPr/>
          <p:nvPr/>
        </p:nvSpPr>
        <p:spPr>
          <a:xfrm>
            <a:off x="1988135" y="1692799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3</a:t>
            </a:r>
            <a:endParaRPr lang="en-US" b="1" dirty="0"/>
          </a:p>
        </p:txBody>
      </p:sp>
      <p:sp>
        <p:nvSpPr>
          <p:cNvPr id="39" name="Oval 38"/>
          <p:cNvSpPr/>
          <p:nvPr/>
        </p:nvSpPr>
        <p:spPr>
          <a:xfrm>
            <a:off x="596865" y="1667812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4</a:t>
            </a:r>
            <a:endParaRPr lang="en-US" b="1" dirty="0"/>
          </a:p>
        </p:txBody>
      </p:sp>
      <p:sp>
        <p:nvSpPr>
          <p:cNvPr id="40" name="Oval 39"/>
          <p:cNvSpPr/>
          <p:nvPr/>
        </p:nvSpPr>
        <p:spPr>
          <a:xfrm>
            <a:off x="394112" y="1966815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5</a:t>
            </a:r>
            <a:endParaRPr lang="en-US" b="1" dirty="0"/>
          </a:p>
        </p:txBody>
      </p:sp>
      <p:sp>
        <p:nvSpPr>
          <p:cNvPr id="41" name="Oval 40"/>
          <p:cNvSpPr/>
          <p:nvPr/>
        </p:nvSpPr>
        <p:spPr>
          <a:xfrm>
            <a:off x="1828799" y="913885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6</a:t>
            </a:r>
          </a:p>
        </p:txBody>
      </p:sp>
      <p:sp>
        <p:nvSpPr>
          <p:cNvPr id="42" name="Oval 41"/>
          <p:cNvSpPr/>
          <p:nvPr/>
        </p:nvSpPr>
        <p:spPr>
          <a:xfrm>
            <a:off x="1776998" y="12110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7</a:t>
            </a:r>
            <a:endParaRPr lang="en-US" b="1" dirty="0"/>
          </a:p>
        </p:txBody>
      </p:sp>
      <p:sp>
        <p:nvSpPr>
          <p:cNvPr id="45" name="Oval 44"/>
          <p:cNvSpPr/>
          <p:nvPr/>
        </p:nvSpPr>
        <p:spPr>
          <a:xfrm>
            <a:off x="1251537" y="330853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8</a:t>
            </a:r>
            <a:endParaRPr lang="en-US" b="1" dirty="0"/>
          </a:p>
        </p:txBody>
      </p:sp>
      <p:sp>
        <p:nvSpPr>
          <p:cNvPr id="46" name="Oval 45"/>
          <p:cNvSpPr/>
          <p:nvPr/>
        </p:nvSpPr>
        <p:spPr>
          <a:xfrm>
            <a:off x="3125166" y="1143486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9</a:t>
            </a:r>
            <a:endParaRPr lang="en-US" b="1" dirty="0"/>
          </a:p>
        </p:txBody>
      </p:sp>
      <p:sp>
        <p:nvSpPr>
          <p:cNvPr id="47" name="Rectangle 46"/>
          <p:cNvSpPr/>
          <p:nvPr/>
        </p:nvSpPr>
        <p:spPr>
          <a:xfrm rot="16200000">
            <a:off x="-47081" y="1133872"/>
            <a:ext cx="614912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ysClr val="windowText" lastClr="000000"/>
                </a:solidFill>
              </a:rPr>
              <a:t>Host</a:t>
            </a:r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 rot="16200000">
            <a:off x="-281516" y="1892721"/>
            <a:ext cx="7906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ysClr val="windowText" lastClr="000000"/>
                </a:solidFill>
              </a:rPr>
              <a:t>USB in</a:t>
            </a:r>
            <a:endParaRPr lang="en-US" dirty="0"/>
          </a:p>
        </p:txBody>
      </p:sp>
      <p:sp>
        <p:nvSpPr>
          <p:cNvPr id="49" name="Rectangle 48"/>
          <p:cNvSpPr/>
          <p:nvPr/>
        </p:nvSpPr>
        <p:spPr>
          <a:xfrm rot="16200000">
            <a:off x="-454318" y="276424"/>
            <a:ext cx="10999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ysClr val="windowText" lastClr="000000"/>
                </a:solidFill>
              </a:rPr>
              <a:t>HDMI out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95333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>
          <a:xfrm>
            <a:off x="722278" y="16830"/>
            <a:ext cx="1625488" cy="1130643"/>
          </a:xfrm>
          <a:prstGeom prst="roundRect">
            <a:avLst>
              <a:gd name="adj" fmla="val 10215"/>
            </a:avLst>
          </a:prstGeom>
          <a:solidFill>
            <a:srgbClr val="F7F7F7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4261" t="14798" r="24188" b="14569"/>
          <a:stretch/>
        </p:blipFill>
        <p:spPr>
          <a:xfrm>
            <a:off x="2800353" y="153175"/>
            <a:ext cx="1218495" cy="85795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85" b="12552"/>
          <a:stretch/>
        </p:blipFill>
        <p:spPr>
          <a:xfrm flipH="1">
            <a:off x="816692" y="121797"/>
            <a:ext cx="581657" cy="4435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32" b="8798"/>
          <a:stretch/>
        </p:blipFill>
        <p:spPr>
          <a:xfrm>
            <a:off x="1645764" y="126736"/>
            <a:ext cx="535093" cy="4386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75" b="3208"/>
          <a:stretch/>
        </p:blipFill>
        <p:spPr>
          <a:xfrm>
            <a:off x="1258176" y="668851"/>
            <a:ext cx="469016" cy="43861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61" r="28549"/>
          <a:stretch/>
        </p:blipFill>
        <p:spPr>
          <a:xfrm>
            <a:off x="32635" y="121797"/>
            <a:ext cx="389573" cy="91255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7" t="16443" r="6804" b="16551"/>
          <a:stretch/>
        </p:blipFill>
        <p:spPr>
          <a:xfrm>
            <a:off x="4353925" y="67836"/>
            <a:ext cx="1139451" cy="832525"/>
          </a:xfrm>
          <a:prstGeom prst="rect">
            <a:avLst/>
          </a:prstGeom>
        </p:spPr>
      </p:pic>
      <p:cxnSp>
        <p:nvCxnSpPr>
          <p:cNvPr id="12" name="Straight Arrow Connector 11"/>
          <p:cNvCxnSpPr>
            <a:stCxn id="10" idx="1"/>
            <a:endCxn id="9" idx="3"/>
          </p:cNvCxnSpPr>
          <p:nvPr/>
        </p:nvCxnSpPr>
        <p:spPr>
          <a:xfrm flipH="1" flipV="1">
            <a:off x="422208" y="578073"/>
            <a:ext cx="300070" cy="4079"/>
          </a:xfrm>
          <a:prstGeom prst="straightConnector1">
            <a:avLst/>
          </a:prstGeom>
          <a:ln w="19050"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3098136" y="1092109"/>
            <a:ext cx="6229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Host</a:t>
            </a:r>
            <a:endParaRPr lang="en-US" b="1" dirty="0"/>
          </a:p>
        </p:txBody>
      </p:sp>
      <p:sp>
        <p:nvSpPr>
          <p:cNvPr id="32" name="Rectangle 31"/>
          <p:cNvSpPr/>
          <p:nvPr/>
        </p:nvSpPr>
        <p:spPr>
          <a:xfrm>
            <a:off x="4134748" y="1092109"/>
            <a:ext cx="15778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Remote server</a:t>
            </a:r>
            <a:endParaRPr lang="en-US" b="1" dirty="0"/>
          </a:p>
        </p:txBody>
      </p:sp>
      <p:sp>
        <p:nvSpPr>
          <p:cNvPr id="33" name="Rectangle 32"/>
          <p:cNvSpPr/>
          <p:nvPr/>
        </p:nvSpPr>
        <p:spPr>
          <a:xfrm>
            <a:off x="1178335" y="1092109"/>
            <a:ext cx="6286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HIDs</a:t>
            </a:r>
            <a:endParaRPr lang="en-US" b="1" dirty="0"/>
          </a:p>
        </p:txBody>
      </p:sp>
      <p:sp>
        <p:nvSpPr>
          <p:cNvPr id="34" name="Rectangle 33"/>
          <p:cNvSpPr/>
          <p:nvPr/>
        </p:nvSpPr>
        <p:spPr>
          <a:xfrm>
            <a:off x="-95393" y="1092109"/>
            <a:ext cx="6238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User</a:t>
            </a:r>
            <a:endParaRPr lang="en-US" b="1" dirty="0"/>
          </a:p>
        </p:txBody>
      </p:sp>
      <p:sp>
        <p:nvSpPr>
          <p:cNvPr id="2" name="Rectangle 1"/>
          <p:cNvSpPr/>
          <p:nvPr/>
        </p:nvSpPr>
        <p:spPr>
          <a:xfrm>
            <a:off x="3110139" y="474354"/>
            <a:ext cx="583686" cy="48809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TEE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841092" y="121797"/>
            <a:ext cx="150303" cy="970312"/>
          </a:xfrm>
          <a:prstGeom prst="rect">
            <a:avLst/>
          </a:prstGeom>
          <a:solidFill>
            <a:srgbClr val="F0652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2570" y="32327"/>
            <a:ext cx="460381" cy="460381"/>
          </a:xfrm>
          <a:prstGeom prst="rect">
            <a:avLst/>
          </a:prstGeom>
        </p:spPr>
      </p:pic>
      <p:sp>
        <p:nvSpPr>
          <p:cNvPr id="3" name="Left-Right Arrow 2"/>
          <p:cNvSpPr/>
          <p:nvPr/>
        </p:nvSpPr>
        <p:spPr>
          <a:xfrm>
            <a:off x="2180857" y="279769"/>
            <a:ext cx="2476551" cy="194226"/>
          </a:xfrm>
          <a:prstGeom prst="leftRightArrow">
            <a:avLst/>
          </a:prstGeom>
          <a:solidFill>
            <a:schemeClr val="bg2"/>
          </a:solidFill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Left-Right Arrow 18"/>
          <p:cNvSpPr/>
          <p:nvPr/>
        </p:nvSpPr>
        <p:spPr>
          <a:xfrm>
            <a:off x="2171324" y="650501"/>
            <a:ext cx="1011628" cy="194226"/>
          </a:xfrm>
          <a:prstGeom prst="leftRightArrow">
            <a:avLst/>
          </a:prstGeom>
          <a:solidFill>
            <a:schemeClr val="bg2"/>
          </a:solidFill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3021335" y="889277"/>
            <a:ext cx="91044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/>
              <a:t>IO driver</a:t>
            </a:r>
            <a:endParaRPr lang="en-US" sz="1600" dirty="0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2844822" y="1058554"/>
            <a:ext cx="253314" cy="0"/>
          </a:xfrm>
          <a:prstGeom prst="straightConnector1">
            <a:avLst/>
          </a:prstGeom>
          <a:ln w="19050">
            <a:solidFill>
              <a:srgbClr val="F0652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/>
          <p:cNvSpPr/>
          <p:nvPr/>
        </p:nvSpPr>
        <p:spPr>
          <a:xfrm>
            <a:off x="2414158" y="285312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22" name="Oval 21"/>
          <p:cNvSpPr/>
          <p:nvPr/>
        </p:nvSpPr>
        <p:spPr>
          <a:xfrm>
            <a:off x="2414157" y="636114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5671" y="226166"/>
            <a:ext cx="301431" cy="301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680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 descr="Related imag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04" t="14930" r="12905" b="38994"/>
          <a:stretch/>
        </p:blipFill>
        <p:spPr bwMode="auto">
          <a:xfrm>
            <a:off x="9655" y="12825"/>
            <a:ext cx="4201297" cy="1699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web form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23" t="18361" r="36054" b="26221"/>
          <a:stretch/>
        </p:blipFill>
        <p:spPr bwMode="auto">
          <a:xfrm>
            <a:off x="24902" y="594262"/>
            <a:ext cx="1666589" cy="2071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982" y="2467936"/>
            <a:ext cx="162088" cy="154318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2118429" y="447895"/>
            <a:ext cx="1583456" cy="2900786"/>
            <a:chOff x="4613586" y="1"/>
            <a:chExt cx="1679199" cy="3194222"/>
          </a:xfrm>
        </p:grpSpPr>
        <p:pic>
          <p:nvPicPr>
            <p:cNvPr id="1030" name="Picture 6" descr="Image result for credit card input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91" r="50991"/>
            <a:stretch/>
          </p:blipFill>
          <p:spPr bwMode="auto">
            <a:xfrm>
              <a:off x="4613586" y="1"/>
              <a:ext cx="1679199" cy="31942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/>
            <p:cNvSpPr txBox="1"/>
            <p:nvPr/>
          </p:nvSpPr>
          <p:spPr>
            <a:xfrm>
              <a:off x="4783461" y="1326933"/>
              <a:ext cx="72167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/>
                <a:t>Jon Snow</a:t>
              </a:r>
              <a:endParaRPr lang="en-US" sz="1100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748557" y="1698641"/>
              <a:ext cx="13227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1111 1111 1111 1111</a:t>
              </a:r>
              <a:endParaRPr lang="en-US" sz="1000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854447" y="2148266"/>
              <a:ext cx="347747" cy="12311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sz="1000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775704" y="2068566"/>
              <a:ext cx="608688" cy="2749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12/21</a:t>
              </a:r>
              <a:endParaRPr lang="en-US" sz="10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384392" y="2068566"/>
              <a:ext cx="50523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123</a:t>
              </a:r>
              <a:endParaRPr lang="en-US" sz="1000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4775704" y="2456011"/>
              <a:ext cx="50523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1234</a:t>
              </a:r>
              <a:endParaRPr lang="en-US" sz="1000" dirty="0"/>
            </a:p>
          </p:txBody>
        </p:sp>
      </p:grpSp>
      <p:pic>
        <p:nvPicPr>
          <p:cNvPr id="22" name="Picture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1851" y="3044979"/>
            <a:ext cx="162088" cy="154318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451840" y="2613757"/>
            <a:ext cx="12396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FF0000"/>
                </a:solidFill>
              </a:rPr>
              <a:t>Fake cursor that user follows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837508" y="3174042"/>
            <a:ext cx="9975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FF0000"/>
                </a:solidFill>
              </a:rPr>
              <a:t>Real cursor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19" name="Right Brace 18"/>
          <p:cNvSpPr/>
          <p:nvPr/>
        </p:nvSpPr>
        <p:spPr>
          <a:xfrm>
            <a:off x="3566031" y="1229497"/>
            <a:ext cx="135854" cy="1672390"/>
          </a:xfrm>
          <a:prstGeom prst="rightBrace">
            <a:avLst>
              <a:gd name="adj1" fmla="val 43840"/>
              <a:gd name="adj2" fmla="val 5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3727028" y="1848336"/>
            <a:ext cx="997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FF0000"/>
                </a:solidFill>
              </a:rPr>
              <a:t>Overlaid </a:t>
            </a:r>
            <a:r>
              <a:rPr lang="en-US" sz="1200" dirty="0" err="1" smtClean="0">
                <a:solidFill>
                  <a:srgbClr val="FF0000"/>
                </a:solidFill>
              </a:rPr>
              <a:t>textfields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245704" y="1229497"/>
            <a:ext cx="1313042" cy="34598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3631697" y="1191264"/>
            <a:ext cx="997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FF0000"/>
                </a:solidFill>
              </a:rPr>
              <a:t>Early form submission</a:t>
            </a:r>
            <a:endParaRPr lang="en-US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20135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2"/>
          <a:srcRect l="361" t="465" r="565" b="542"/>
          <a:stretch/>
        </p:blipFill>
        <p:spPr>
          <a:xfrm>
            <a:off x="0" y="0"/>
            <a:ext cx="3262313" cy="3040857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291282" y="1610924"/>
            <a:ext cx="111440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rgbClr val="FF0000"/>
                </a:solidFill>
              </a:rPr>
              <a:t>Textbox in focus</a:t>
            </a:r>
            <a:endParaRPr lang="en-US" sz="1100" dirty="0">
              <a:solidFill>
                <a:srgbClr val="FF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04125" y="2260488"/>
            <a:ext cx="108715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rgbClr val="FF0000"/>
                </a:solidFill>
              </a:rPr>
              <a:t>OS triggers click</a:t>
            </a:r>
            <a:endParaRPr lang="en-US" sz="1100" dirty="0">
              <a:solidFill>
                <a:srgbClr val="FF0000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210962" y="2314349"/>
            <a:ext cx="420194" cy="1538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0306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608" b="18342"/>
          <a:stretch/>
        </p:blipFill>
        <p:spPr>
          <a:xfrm>
            <a:off x="847580" y="573105"/>
            <a:ext cx="3211615" cy="131561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75" b="3208"/>
          <a:stretch/>
        </p:blipFill>
        <p:spPr>
          <a:xfrm>
            <a:off x="5441529" y="3029555"/>
            <a:ext cx="717816" cy="671289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3621168" y="1808464"/>
            <a:ext cx="1183286" cy="1175472"/>
            <a:chOff x="4560745" y="2756315"/>
            <a:chExt cx="1183286" cy="1175472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4"/>
            <a:srcRect l="35542" t="19680" r="35441" b="39379"/>
            <a:stretch/>
          </p:blipFill>
          <p:spPr>
            <a:xfrm>
              <a:off x="4560745" y="2756315"/>
              <a:ext cx="1183286" cy="85795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4782851" y="3562455"/>
              <a:ext cx="79771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Bridge</a:t>
              </a:r>
              <a:endParaRPr lang="en-US" b="1" dirty="0"/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7" t="16443" r="6804" b="16551"/>
          <a:stretch/>
        </p:blipFill>
        <p:spPr>
          <a:xfrm>
            <a:off x="2119880" y="7309"/>
            <a:ext cx="933302" cy="681905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6903" y="1808464"/>
            <a:ext cx="1218495" cy="1258690"/>
            <a:chOff x="1475140" y="2705424"/>
            <a:chExt cx="1218495" cy="1258690"/>
          </a:xfrm>
        </p:grpSpPr>
        <p:grpSp>
          <p:nvGrpSpPr>
            <p:cNvPr id="12" name="Group 11"/>
            <p:cNvGrpSpPr/>
            <p:nvPr/>
          </p:nvGrpSpPr>
          <p:grpSpPr>
            <a:xfrm>
              <a:off x="1475140" y="2705424"/>
              <a:ext cx="1218495" cy="889358"/>
              <a:chOff x="1475140" y="2705424"/>
              <a:chExt cx="1218495" cy="889358"/>
            </a:xfrm>
          </p:grpSpPr>
          <p:pic>
            <p:nvPicPr>
              <p:cNvPr id="14" name="Picture 13"/>
              <p:cNvPicPr>
                <a:picLocks noChangeAspect="1"/>
              </p:cNvPicPr>
              <p:nvPr/>
            </p:nvPicPr>
            <p:blipFill rotWithShape="1">
              <a:blip r:embed="rId6"/>
              <a:srcRect l="24261" t="14798" r="24188" b="14569"/>
              <a:stretch/>
            </p:blipFill>
            <p:spPr>
              <a:xfrm>
                <a:off x="1475140" y="2736828"/>
                <a:ext cx="1218495" cy="857954"/>
              </a:xfrm>
              <a:prstGeom prst="rect">
                <a:avLst/>
              </a:prstGeom>
            </p:spPr>
          </p:pic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75140" y="2705424"/>
                <a:ext cx="460381" cy="460381"/>
              </a:xfrm>
              <a:prstGeom prst="rect">
                <a:avLst/>
              </a:prstGeom>
            </p:spPr>
          </p:pic>
        </p:grpSp>
        <p:sp>
          <p:nvSpPr>
            <p:cNvPr id="13" name="Rectangle 12"/>
            <p:cNvSpPr/>
            <p:nvPr/>
          </p:nvSpPr>
          <p:spPr>
            <a:xfrm>
              <a:off x="1769306" y="3594782"/>
              <a:ext cx="62292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Host</a:t>
              </a:r>
              <a:endParaRPr lang="en-US" b="1" dirty="0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1759449" y="3032711"/>
            <a:ext cx="1615914" cy="610914"/>
            <a:chOff x="3298986" y="4564117"/>
            <a:chExt cx="1615914" cy="610914"/>
          </a:xfrm>
        </p:grpSpPr>
        <p:sp>
          <p:nvSpPr>
            <p:cNvPr id="18" name="Rounded Rectangle 17"/>
            <p:cNvSpPr/>
            <p:nvPr/>
          </p:nvSpPr>
          <p:spPr>
            <a:xfrm>
              <a:off x="3298986" y="4564117"/>
              <a:ext cx="1615914" cy="610914"/>
            </a:xfrm>
            <a:prstGeom prst="roundRect">
              <a:avLst>
                <a:gd name="adj" fmla="val 10215"/>
              </a:avLst>
            </a:prstGeom>
            <a:solidFill>
              <a:srgbClr val="F7F7F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679" b="14612"/>
            <a:stretch/>
          </p:blipFill>
          <p:spPr>
            <a:xfrm>
              <a:off x="3369879" y="4637379"/>
              <a:ext cx="666168" cy="471040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849" b="9916"/>
            <a:stretch/>
          </p:blipFill>
          <p:spPr>
            <a:xfrm>
              <a:off x="4278311" y="4643663"/>
              <a:ext cx="579243" cy="464756"/>
            </a:xfrm>
            <a:prstGeom prst="rect">
              <a:avLst/>
            </a:prstGeom>
          </p:spPr>
        </p:pic>
      </p:grpSp>
      <p:sp>
        <p:nvSpPr>
          <p:cNvPr id="22" name="Rectangle 21"/>
          <p:cNvSpPr/>
          <p:nvPr/>
        </p:nvSpPr>
        <p:spPr>
          <a:xfrm>
            <a:off x="2161131" y="626405"/>
            <a:ext cx="7969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Server</a:t>
            </a:r>
          </a:p>
        </p:txBody>
      </p:sp>
      <p:cxnSp>
        <p:nvCxnSpPr>
          <p:cNvPr id="24" name="Straight Arrow Connector 23"/>
          <p:cNvCxnSpPr>
            <a:stCxn id="18" idx="0"/>
            <a:endCxn id="9" idx="1"/>
          </p:cNvCxnSpPr>
          <p:nvPr/>
        </p:nvCxnSpPr>
        <p:spPr>
          <a:xfrm flipV="1">
            <a:off x="2567406" y="2799270"/>
            <a:ext cx="1275868" cy="233441"/>
          </a:xfrm>
          <a:prstGeom prst="straightConnector1">
            <a:avLst/>
          </a:prstGeom>
          <a:ln w="19050">
            <a:solidFill>
              <a:schemeClr val="accent6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5" idx="0"/>
            <a:endCxn id="9" idx="3"/>
          </p:cNvCxnSpPr>
          <p:nvPr/>
        </p:nvCxnSpPr>
        <p:spPr>
          <a:xfrm flipH="1" flipV="1">
            <a:off x="4640993" y="2799270"/>
            <a:ext cx="1159444" cy="230285"/>
          </a:xfrm>
          <a:prstGeom prst="straightConnector1">
            <a:avLst/>
          </a:prstGeom>
          <a:ln w="19050">
            <a:solidFill>
              <a:schemeClr val="accent6"/>
            </a:solidFill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4" idx="0"/>
          </p:cNvCxnSpPr>
          <p:nvPr/>
        </p:nvCxnSpPr>
        <p:spPr>
          <a:xfrm flipV="1">
            <a:off x="616151" y="772080"/>
            <a:ext cx="1544980" cy="1067788"/>
          </a:xfrm>
          <a:prstGeom prst="straightConnector1">
            <a:avLst/>
          </a:prstGeom>
          <a:ln w="19050">
            <a:solidFill>
              <a:srgbClr val="FF0000"/>
            </a:solidFill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8" idx="0"/>
            <a:endCxn id="22" idx="3"/>
          </p:cNvCxnSpPr>
          <p:nvPr/>
        </p:nvCxnSpPr>
        <p:spPr>
          <a:xfrm flipH="1" flipV="1">
            <a:off x="2958080" y="811071"/>
            <a:ext cx="1254731" cy="997393"/>
          </a:xfrm>
          <a:prstGeom prst="straightConnector1">
            <a:avLst/>
          </a:prstGeom>
          <a:ln w="19050">
            <a:solidFill>
              <a:schemeClr val="accent6"/>
            </a:solidFill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V="1">
            <a:off x="1225398" y="2143676"/>
            <a:ext cx="2395770" cy="31404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 rot="2336835">
            <a:off x="2897837" y="959471"/>
            <a:ext cx="13752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IO second factor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 rot="19606741">
            <a:off x="407174" y="1001006"/>
            <a:ext cx="190490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Application level payload</a:t>
            </a:r>
            <a:endParaRPr lang="en-US" dirty="0"/>
          </a:p>
        </p:txBody>
      </p:sp>
      <p:sp>
        <p:nvSpPr>
          <p:cNvPr id="39" name="Rectangle 38"/>
          <p:cNvSpPr/>
          <p:nvPr/>
        </p:nvSpPr>
        <p:spPr>
          <a:xfrm>
            <a:off x="1999035" y="1848700"/>
            <a:ext cx="8660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Frames</a:t>
            </a:r>
            <a:endParaRPr lang="en-US" dirty="0"/>
          </a:p>
        </p:txBody>
      </p:sp>
      <p:cxnSp>
        <p:nvCxnSpPr>
          <p:cNvPr id="40" name="Straight Arrow Connector 39"/>
          <p:cNvCxnSpPr/>
          <p:nvPr/>
        </p:nvCxnSpPr>
        <p:spPr>
          <a:xfrm flipV="1">
            <a:off x="1225398" y="2269602"/>
            <a:ext cx="2395770" cy="31404"/>
          </a:xfrm>
          <a:prstGeom prst="straightConnector1">
            <a:avLst/>
          </a:prstGeom>
          <a:ln w="19050">
            <a:solidFill>
              <a:srgbClr val="77B150"/>
            </a:solidFill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Rectangle 40"/>
          <p:cNvSpPr/>
          <p:nvPr/>
        </p:nvSpPr>
        <p:spPr>
          <a:xfrm>
            <a:off x="1728818" y="2245272"/>
            <a:ext cx="14785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Input forward</a:t>
            </a:r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3843274" y="3102331"/>
            <a:ext cx="10743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IO signals</a:t>
            </a:r>
            <a:endParaRPr lang="en-US" dirty="0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9277" y="1104701"/>
            <a:ext cx="460381" cy="46038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970547" y="1492012"/>
            <a:ext cx="1016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Network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 rot="666919">
            <a:off x="4585923" y="2540439"/>
            <a:ext cx="13752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Overlay</a:t>
            </a:r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 rot="20998152">
            <a:off x="2555352" y="2586209"/>
            <a:ext cx="13752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Input</a:t>
            </a:r>
            <a:endParaRPr lang="en-US" dirty="0"/>
          </a:p>
        </p:txBody>
      </p:sp>
      <p:sp>
        <p:nvSpPr>
          <p:cNvPr id="4" name="AutoShape 4" descr="Cloud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6017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608" b="18342"/>
          <a:stretch/>
        </p:blipFill>
        <p:spPr>
          <a:xfrm>
            <a:off x="520120" y="505144"/>
            <a:ext cx="3211615" cy="131561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75" b="3208"/>
          <a:stretch/>
        </p:blipFill>
        <p:spPr>
          <a:xfrm>
            <a:off x="5114069" y="2961594"/>
            <a:ext cx="717816" cy="671289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3293708" y="1740503"/>
            <a:ext cx="1183286" cy="1175472"/>
            <a:chOff x="4560745" y="2756315"/>
            <a:chExt cx="1183286" cy="1175472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4"/>
            <a:srcRect l="35542" t="19680" r="35441" b="39379"/>
            <a:stretch/>
          </p:blipFill>
          <p:spPr>
            <a:xfrm>
              <a:off x="4560745" y="2756315"/>
              <a:ext cx="1183286" cy="85795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4782851" y="3562455"/>
              <a:ext cx="82150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Device</a:t>
              </a:r>
              <a:endParaRPr lang="en-US" b="1" dirty="0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6111" y="1793383"/>
            <a:ext cx="675261" cy="1174406"/>
            <a:chOff x="333571" y="1861344"/>
            <a:chExt cx="675261" cy="1174406"/>
          </a:xfrm>
        </p:grpSpPr>
        <p:pic>
          <p:nvPicPr>
            <p:cNvPr id="43" name="Picture 42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194" t="16443" r="6804" b="16551"/>
            <a:stretch/>
          </p:blipFill>
          <p:spPr>
            <a:xfrm>
              <a:off x="512898" y="1861344"/>
              <a:ext cx="389866" cy="870731"/>
            </a:xfrm>
            <a:prstGeom prst="rect">
              <a:avLst/>
            </a:prstGeom>
          </p:spPr>
        </p:pic>
        <p:grpSp>
          <p:nvGrpSpPr>
            <p:cNvPr id="11" name="Group 10"/>
            <p:cNvGrpSpPr/>
            <p:nvPr/>
          </p:nvGrpSpPr>
          <p:grpSpPr>
            <a:xfrm>
              <a:off x="333571" y="1888723"/>
              <a:ext cx="675261" cy="1147027"/>
              <a:chOff x="1475140" y="2705424"/>
              <a:chExt cx="675261" cy="1147027"/>
            </a:xfrm>
          </p:grpSpPr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75140" y="2705424"/>
                <a:ext cx="460381" cy="460381"/>
              </a:xfrm>
              <a:prstGeom prst="rect">
                <a:avLst/>
              </a:prstGeom>
            </p:spPr>
          </p:pic>
          <p:sp>
            <p:nvSpPr>
              <p:cNvPr id="13" name="Rectangle 12"/>
              <p:cNvSpPr/>
              <p:nvPr/>
            </p:nvSpPr>
            <p:spPr>
              <a:xfrm>
                <a:off x="1527474" y="3483119"/>
                <a:ext cx="62292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b="1" dirty="0" smtClean="0"/>
                  <a:t>Host</a:t>
                </a:r>
                <a:endParaRPr lang="en-US" b="1" dirty="0"/>
              </a:p>
            </p:txBody>
          </p:sp>
        </p:grpSp>
      </p:grpSp>
      <p:grpSp>
        <p:nvGrpSpPr>
          <p:cNvPr id="19" name="Group 18"/>
          <p:cNvGrpSpPr/>
          <p:nvPr/>
        </p:nvGrpSpPr>
        <p:grpSpPr>
          <a:xfrm>
            <a:off x="1431989" y="2964750"/>
            <a:ext cx="1615914" cy="610914"/>
            <a:chOff x="3298986" y="4564117"/>
            <a:chExt cx="1615914" cy="610914"/>
          </a:xfrm>
        </p:grpSpPr>
        <p:sp>
          <p:nvSpPr>
            <p:cNvPr id="18" name="Rounded Rectangle 17"/>
            <p:cNvSpPr/>
            <p:nvPr/>
          </p:nvSpPr>
          <p:spPr>
            <a:xfrm>
              <a:off x="3298986" y="4564117"/>
              <a:ext cx="1615914" cy="610914"/>
            </a:xfrm>
            <a:prstGeom prst="roundRect">
              <a:avLst>
                <a:gd name="adj" fmla="val 10215"/>
              </a:avLst>
            </a:prstGeom>
            <a:solidFill>
              <a:srgbClr val="F7F7F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679" b="14612"/>
            <a:stretch/>
          </p:blipFill>
          <p:spPr>
            <a:xfrm>
              <a:off x="3369879" y="4637379"/>
              <a:ext cx="666168" cy="471040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849" b="9916"/>
            <a:stretch/>
          </p:blipFill>
          <p:spPr>
            <a:xfrm>
              <a:off x="4278311" y="4643663"/>
              <a:ext cx="579243" cy="464756"/>
            </a:xfrm>
            <a:prstGeom prst="rect">
              <a:avLst/>
            </a:prstGeom>
          </p:spPr>
        </p:pic>
      </p:grpSp>
      <p:cxnSp>
        <p:nvCxnSpPr>
          <p:cNvPr id="24" name="Straight Arrow Connector 23"/>
          <p:cNvCxnSpPr>
            <a:stCxn id="18" idx="0"/>
            <a:endCxn id="9" idx="1"/>
          </p:cNvCxnSpPr>
          <p:nvPr/>
        </p:nvCxnSpPr>
        <p:spPr>
          <a:xfrm flipV="1">
            <a:off x="2239946" y="2731309"/>
            <a:ext cx="1275868" cy="233441"/>
          </a:xfrm>
          <a:prstGeom prst="straightConnector1">
            <a:avLst/>
          </a:prstGeom>
          <a:ln w="19050">
            <a:solidFill>
              <a:schemeClr val="accent6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5" idx="0"/>
            <a:endCxn id="9" idx="3"/>
          </p:cNvCxnSpPr>
          <p:nvPr/>
        </p:nvCxnSpPr>
        <p:spPr>
          <a:xfrm flipH="1" flipV="1">
            <a:off x="4337321" y="2731309"/>
            <a:ext cx="1135656" cy="230285"/>
          </a:xfrm>
          <a:prstGeom prst="straightConnector1">
            <a:avLst/>
          </a:prstGeom>
          <a:ln w="19050">
            <a:solidFill>
              <a:schemeClr val="accent6"/>
            </a:solidFill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288691" y="704119"/>
            <a:ext cx="1544980" cy="1067788"/>
          </a:xfrm>
          <a:prstGeom prst="straightConnector1">
            <a:avLst/>
          </a:prstGeom>
          <a:ln w="19050">
            <a:solidFill>
              <a:srgbClr val="FF0000"/>
            </a:solidFill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8" idx="0"/>
            <a:endCxn id="22" idx="3"/>
          </p:cNvCxnSpPr>
          <p:nvPr/>
        </p:nvCxnSpPr>
        <p:spPr>
          <a:xfrm flipH="1" flipV="1">
            <a:off x="2630620" y="743110"/>
            <a:ext cx="1254731" cy="997393"/>
          </a:xfrm>
          <a:prstGeom prst="straightConnector1">
            <a:avLst/>
          </a:prstGeom>
          <a:ln w="19050">
            <a:solidFill>
              <a:schemeClr val="accent6"/>
            </a:solidFill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V="1">
            <a:off x="603792" y="2075715"/>
            <a:ext cx="2689916" cy="35260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 rot="2336835">
            <a:off x="2570377" y="891510"/>
            <a:ext cx="13752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IO second factor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 rot="19606741">
            <a:off x="79714" y="933045"/>
            <a:ext cx="190490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Application level payload</a:t>
            </a:r>
            <a:endParaRPr lang="en-US" dirty="0"/>
          </a:p>
        </p:txBody>
      </p:sp>
      <p:sp>
        <p:nvSpPr>
          <p:cNvPr id="39" name="Rectangle 38"/>
          <p:cNvSpPr/>
          <p:nvPr/>
        </p:nvSpPr>
        <p:spPr>
          <a:xfrm>
            <a:off x="1671575" y="1780739"/>
            <a:ext cx="8660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Frames</a:t>
            </a:r>
            <a:endParaRPr lang="en-US" dirty="0"/>
          </a:p>
        </p:txBody>
      </p:sp>
      <p:cxnSp>
        <p:nvCxnSpPr>
          <p:cNvPr id="40" name="Straight Arrow Connector 39"/>
          <p:cNvCxnSpPr>
            <a:stCxn id="43" idx="3"/>
          </p:cNvCxnSpPr>
          <p:nvPr/>
        </p:nvCxnSpPr>
        <p:spPr>
          <a:xfrm flipV="1">
            <a:off x="575304" y="2201641"/>
            <a:ext cx="2718404" cy="27108"/>
          </a:xfrm>
          <a:prstGeom prst="straightConnector1">
            <a:avLst/>
          </a:prstGeom>
          <a:ln w="19050">
            <a:solidFill>
              <a:srgbClr val="77B150"/>
            </a:solidFill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Rectangle 40"/>
          <p:cNvSpPr/>
          <p:nvPr/>
        </p:nvSpPr>
        <p:spPr>
          <a:xfrm>
            <a:off x="1401358" y="2177311"/>
            <a:ext cx="14785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Input forward</a:t>
            </a:r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3515814" y="3034370"/>
            <a:ext cx="10743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IO signals</a:t>
            </a:r>
            <a:endParaRPr lang="en-US" dirty="0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1817" y="1036740"/>
            <a:ext cx="460381" cy="46038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643087" y="1424051"/>
            <a:ext cx="1016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Network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 rot="666919">
            <a:off x="4258463" y="2472478"/>
            <a:ext cx="13752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Overlay</a:t>
            </a:r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 rot="20998152">
            <a:off x="2227892" y="2518248"/>
            <a:ext cx="13752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Input</a:t>
            </a:r>
            <a:endParaRPr lang="en-US" dirty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6338" y="-54983"/>
            <a:ext cx="773400" cy="773400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1833671" y="558444"/>
            <a:ext cx="7969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Server</a:t>
            </a:r>
          </a:p>
        </p:txBody>
      </p:sp>
    </p:spTree>
    <p:extLst>
      <p:ext uri="{BB962C8B-B14F-4D97-AF65-F5344CB8AC3E}">
        <p14:creationId xmlns:p14="http://schemas.microsoft.com/office/powerpoint/2010/main" val="11692592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Group 95"/>
          <p:cNvGrpSpPr/>
          <p:nvPr/>
        </p:nvGrpSpPr>
        <p:grpSpPr>
          <a:xfrm>
            <a:off x="6385400" y="1778975"/>
            <a:ext cx="1272895" cy="1547480"/>
            <a:chOff x="7533713" y="2671229"/>
            <a:chExt cx="1272895" cy="1547480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75" b="3208"/>
            <a:stretch/>
          </p:blipFill>
          <p:spPr>
            <a:xfrm>
              <a:off x="7533713" y="2671229"/>
              <a:ext cx="1272895" cy="1190389"/>
            </a:xfrm>
            <a:prstGeom prst="rect">
              <a:avLst/>
            </a:prstGeom>
          </p:spPr>
        </p:pic>
        <p:sp>
          <p:nvSpPr>
            <p:cNvPr id="64" name="Rectangle 63"/>
            <p:cNvSpPr/>
            <p:nvPr/>
          </p:nvSpPr>
          <p:spPr>
            <a:xfrm>
              <a:off x="7675599" y="3849377"/>
              <a:ext cx="87620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Display</a:t>
              </a:r>
              <a:endParaRPr lang="en-US" b="1" dirty="0"/>
            </a:p>
          </p:txBody>
        </p:sp>
      </p:grpSp>
      <p:grpSp>
        <p:nvGrpSpPr>
          <p:cNvPr id="95" name="Group 94"/>
          <p:cNvGrpSpPr/>
          <p:nvPr/>
        </p:nvGrpSpPr>
        <p:grpSpPr>
          <a:xfrm>
            <a:off x="3298986" y="1676774"/>
            <a:ext cx="1534780" cy="1376983"/>
            <a:chOff x="4379856" y="2569028"/>
            <a:chExt cx="1534780" cy="1376983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3"/>
            <a:srcRect l="35542" t="19680" r="35441" b="39379"/>
            <a:stretch/>
          </p:blipFill>
          <p:spPr>
            <a:xfrm>
              <a:off x="4379856" y="2569028"/>
              <a:ext cx="1441591" cy="1045241"/>
            </a:xfrm>
            <a:prstGeom prst="rect">
              <a:avLst/>
            </a:prstGeom>
          </p:spPr>
        </p:pic>
        <p:sp>
          <p:nvSpPr>
            <p:cNvPr id="66" name="Rectangle 65"/>
            <p:cNvSpPr/>
            <p:nvPr/>
          </p:nvSpPr>
          <p:spPr>
            <a:xfrm>
              <a:off x="5116917" y="3576679"/>
              <a:ext cx="79771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Bridge</a:t>
              </a:r>
              <a:endParaRPr lang="en-US" b="1" dirty="0"/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79" b="14612"/>
          <a:stretch/>
        </p:blipFill>
        <p:spPr>
          <a:xfrm>
            <a:off x="2489431" y="3602772"/>
            <a:ext cx="974772" cy="68925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49" b="9916"/>
          <a:stretch/>
        </p:blipFill>
        <p:spPr>
          <a:xfrm>
            <a:off x="4430594" y="3602217"/>
            <a:ext cx="859039" cy="689251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4628858" y="1999183"/>
            <a:ext cx="1690594" cy="416585"/>
            <a:chOff x="2813280" y="2882164"/>
            <a:chExt cx="1690594" cy="416585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500000">
              <a:off x="2813280" y="2884546"/>
              <a:ext cx="414203" cy="414203"/>
            </a:xfrm>
            <a:prstGeom prst="rect">
              <a:avLst/>
            </a:prstGeom>
          </p:spPr>
        </p:pic>
        <p:cxnSp>
          <p:nvCxnSpPr>
            <p:cNvPr id="25" name="Straight Connector 24"/>
            <p:cNvCxnSpPr/>
            <p:nvPr/>
          </p:nvCxnSpPr>
          <p:spPr>
            <a:xfrm>
              <a:off x="3183731" y="3089266"/>
              <a:ext cx="927012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4089671" y="2882164"/>
              <a:ext cx="414203" cy="414203"/>
            </a:xfrm>
            <a:prstGeom prst="rect">
              <a:avLst/>
            </a:prstGeom>
          </p:spPr>
        </p:pic>
      </p:grpSp>
      <p:grpSp>
        <p:nvGrpSpPr>
          <p:cNvPr id="48" name="Group 47"/>
          <p:cNvGrpSpPr/>
          <p:nvPr/>
        </p:nvGrpSpPr>
        <p:grpSpPr>
          <a:xfrm>
            <a:off x="3733017" y="2678737"/>
            <a:ext cx="454561" cy="476330"/>
            <a:chOff x="3978976" y="3695894"/>
            <a:chExt cx="454561" cy="476330"/>
          </a:xfrm>
        </p:grpSpPr>
        <p:sp>
          <p:nvSpPr>
            <p:cNvPr id="47" name="Rectangle 46"/>
            <p:cNvSpPr/>
            <p:nvPr/>
          </p:nvSpPr>
          <p:spPr>
            <a:xfrm>
              <a:off x="4137025" y="3695894"/>
              <a:ext cx="130175" cy="104923"/>
            </a:xfrm>
            <a:prstGeom prst="rect">
              <a:avLst/>
            </a:prstGeom>
            <a:solidFill>
              <a:srgbClr val="DFEA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4095751" y="3800818"/>
              <a:ext cx="222250" cy="371406"/>
            </a:xfrm>
            <a:prstGeom prst="rect">
              <a:avLst/>
            </a:prstGeom>
            <a:solidFill>
              <a:srgbClr val="DFEA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900000">
              <a:off x="3978976" y="3701241"/>
              <a:ext cx="454561" cy="454561"/>
            </a:xfrm>
            <a:prstGeom prst="rect">
              <a:avLst/>
            </a:prstGeom>
          </p:spPr>
        </p:pic>
      </p:grpSp>
      <p:grpSp>
        <p:nvGrpSpPr>
          <p:cNvPr id="106" name="Group 105"/>
          <p:cNvGrpSpPr/>
          <p:nvPr/>
        </p:nvGrpSpPr>
        <p:grpSpPr>
          <a:xfrm>
            <a:off x="2998131" y="3155067"/>
            <a:ext cx="1930253" cy="519167"/>
            <a:chOff x="3510935" y="3575185"/>
            <a:chExt cx="1930253" cy="519167"/>
          </a:xfrm>
        </p:grpSpPr>
        <p:cxnSp>
          <p:nvCxnSpPr>
            <p:cNvPr id="28" name="Straight Connector 27"/>
            <p:cNvCxnSpPr/>
            <p:nvPr/>
          </p:nvCxnSpPr>
          <p:spPr>
            <a:xfrm>
              <a:off x="4471801" y="3575185"/>
              <a:ext cx="0" cy="367583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5" name="Group 34"/>
            <p:cNvGrpSpPr/>
            <p:nvPr/>
          </p:nvGrpSpPr>
          <p:grpSpPr>
            <a:xfrm>
              <a:off x="3510935" y="3950318"/>
              <a:ext cx="1930253" cy="144034"/>
              <a:chOff x="4474242" y="4502768"/>
              <a:chExt cx="1394552" cy="330546"/>
            </a:xfrm>
          </p:grpSpPr>
          <p:cxnSp>
            <p:nvCxnSpPr>
              <p:cNvPr id="31" name="Straight Connector 30"/>
              <p:cNvCxnSpPr/>
              <p:nvPr/>
            </p:nvCxnSpPr>
            <p:spPr>
              <a:xfrm>
                <a:off x="4474242" y="4502768"/>
                <a:ext cx="1394552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>
              <a:xfrm>
                <a:off x="4483969" y="4502768"/>
                <a:ext cx="0" cy="330546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>
              <a:xfrm>
                <a:off x="5859270" y="4502768"/>
                <a:ext cx="0" cy="330546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6" name="Group 35"/>
          <p:cNvGrpSpPr/>
          <p:nvPr/>
        </p:nvGrpSpPr>
        <p:grpSpPr>
          <a:xfrm>
            <a:off x="3862098" y="3160868"/>
            <a:ext cx="828798" cy="369332"/>
            <a:chOff x="7903181" y="3762728"/>
            <a:chExt cx="828798" cy="369332"/>
          </a:xfrm>
        </p:grpSpPr>
        <p:sp>
          <p:nvSpPr>
            <p:cNvPr id="37" name="Oval 36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5</a:t>
              </a:r>
              <a:endParaRPr lang="en-US" b="1" dirty="0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8047176" y="3762728"/>
              <a:ext cx="68480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I</a:t>
              </a:r>
              <a:r>
                <a:rPr lang="en-US" dirty="0" smtClean="0"/>
                <a:t>nput</a:t>
              </a:r>
              <a:endParaRPr lang="en-US" dirty="0"/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22380" y="1325583"/>
            <a:ext cx="1784124" cy="369332"/>
            <a:chOff x="7903181" y="3762728"/>
            <a:chExt cx="1784124" cy="369332"/>
          </a:xfrm>
        </p:grpSpPr>
        <p:sp>
          <p:nvSpPr>
            <p:cNvPr id="50" name="Oval 49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1</a:t>
              </a:r>
              <a:endParaRPr lang="en-US" b="1" dirty="0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8047176" y="3762728"/>
              <a:ext cx="164012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Browser render</a:t>
              </a:r>
              <a:endParaRPr lang="en-US" dirty="0"/>
            </a:p>
          </p:txBody>
        </p:sp>
      </p:grpSp>
      <p:grpSp>
        <p:nvGrpSpPr>
          <p:cNvPr id="98" name="Group 97"/>
          <p:cNvGrpSpPr/>
          <p:nvPr/>
        </p:nvGrpSpPr>
        <p:grpSpPr>
          <a:xfrm>
            <a:off x="1738097" y="1832069"/>
            <a:ext cx="1402738" cy="369332"/>
            <a:chOff x="2847767" y="2591680"/>
            <a:chExt cx="1402738" cy="369332"/>
          </a:xfrm>
        </p:grpSpPr>
        <p:grpSp>
          <p:nvGrpSpPr>
            <p:cNvPr id="42" name="Group 41"/>
            <p:cNvGrpSpPr/>
            <p:nvPr/>
          </p:nvGrpSpPr>
          <p:grpSpPr>
            <a:xfrm>
              <a:off x="2847767" y="2591680"/>
              <a:ext cx="1402738" cy="369332"/>
              <a:chOff x="7903181" y="3762728"/>
              <a:chExt cx="1402738" cy="369332"/>
            </a:xfrm>
          </p:grpSpPr>
          <p:sp>
            <p:nvSpPr>
              <p:cNvPr id="43" name="Oval 42"/>
              <p:cNvSpPr/>
              <p:nvPr/>
            </p:nvSpPr>
            <p:spPr>
              <a:xfrm>
                <a:off x="7903181" y="3848001"/>
                <a:ext cx="202025" cy="198787"/>
              </a:xfrm>
              <a:prstGeom prst="ellipse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 smtClean="0"/>
                  <a:t>2</a:t>
                </a:r>
                <a:endParaRPr lang="en-US" b="1" dirty="0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8047176" y="3762728"/>
                <a:ext cx="12587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smtClean="0"/>
                  <a:t>Send frame</a:t>
                </a:r>
                <a:endParaRPr lang="en-US" dirty="0"/>
              </a:p>
            </p:txBody>
          </p:sp>
        </p:grpSp>
        <p:cxnSp>
          <p:nvCxnSpPr>
            <p:cNvPr id="53" name="Straight Arrow Connector 52"/>
            <p:cNvCxnSpPr/>
            <p:nvPr/>
          </p:nvCxnSpPr>
          <p:spPr>
            <a:xfrm>
              <a:off x="3214902" y="2646083"/>
              <a:ext cx="718135" cy="0"/>
            </a:xfrm>
            <a:prstGeom prst="straightConnector1">
              <a:avLst/>
            </a:prstGeom>
            <a:ln w="12700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99" name="Group 98"/>
          <p:cNvGrpSpPr/>
          <p:nvPr/>
        </p:nvGrpSpPr>
        <p:grpSpPr>
          <a:xfrm>
            <a:off x="1612017" y="2411735"/>
            <a:ext cx="1702563" cy="369332"/>
            <a:chOff x="2677293" y="3267066"/>
            <a:chExt cx="1702563" cy="369332"/>
          </a:xfrm>
        </p:grpSpPr>
        <p:grpSp>
          <p:nvGrpSpPr>
            <p:cNvPr id="39" name="Group 38"/>
            <p:cNvGrpSpPr/>
            <p:nvPr/>
          </p:nvGrpSpPr>
          <p:grpSpPr>
            <a:xfrm>
              <a:off x="2677293" y="3267066"/>
              <a:ext cx="1702563" cy="369332"/>
              <a:chOff x="7903181" y="3762728"/>
              <a:chExt cx="1702563" cy="369332"/>
            </a:xfrm>
          </p:grpSpPr>
          <p:sp>
            <p:nvSpPr>
              <p:cNvPr id="40" name="Oval 39"/>
              <p:cNvSpPr/>
              <p:nvPr/>
            </p:nvSpPr>
            <p:spPr>
              <a:xfrm>
                <a:off x="7903181" y="3848001"/>
                <a:ext cx="202025" cy="198787"/>
              </a:xfrm>
              <a:prstGeom prst="ellipse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 smtClean="0"/>
                  <a:t>6</a:t>
                </a:r>
                <a:endParaRPr lang="en-US" b="1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Rectangle 40"/>
                  <p:cNvSpPr/>
                  <p:nvPr/>
                </p:nvSpPr>
                <p:spPr>
                  <a:xfrm>
                    <a:off x="8047176" y="3762728"/>
                    <a:ext cx="1558568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dirty="0" smtClean="0"/>
                      <a:t>Forward </a:t>
                    </a:r>
                    <a14:m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1" name="Rectangle 40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47176" y="3762728"/>
                    <a:ext cx="1558568" cy="36933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3529" t="-8197" r="-784" b="-2459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55" name="Straight Arrow Connector 54"/>
            <p:cNvCxnSpPr/>
            <p:nvPr/>
          </p:nvCxnSpPr>
          <p:spPr>
            <a:xfrm flipH="1">
              <a:off x="3214902" y="3308750"/>
              <a:ext cx="718135" cy="0"/>
            </a:xfrm>
            <a:prstGeom prst="straightConnector1">
              <a:avLst/>
            </a:prstGeom>
            <a:ln w="12700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62" name="Straight Arrow Connector 61"/>
          <p:cNvCxnSpPr/>
          <p:nvPr/>
        </p:nvCxnSpPr>
        <p:spPr>
          <a:xfrm>
            <a:off x="5101329" y="1657287"/>
            <a:ext cx="718135" cy="0"/>
          </a:xfrm>
          <a:prstGeom prst="straightConnector1">
            <a:avLst/>
          </a:prstGeom>
          <a:ln w="1270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3" name="Picture 62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7" t="16443" r="6804" b="16551"/>
          <a:stretch/>
        </p:blipFill>
        <p:spPr>
          <a:xfrm>
            <a:off x="3450055" y="14094"/>
            <a:ext cx="1139451" cy="832525"/>
          </a:xfrm>
          <a:prstGeom prst="rect">
            <a:avLst/>
          </a:prstGeom>
        </p:spPr>
      </p:pic>
      <p:cxnSp>
        <p:nvCxnSpPr>
          <p:cNvPr id="67" name="Straight Arrow Connector 66"/>
          <p:cNvCxnSpPr/>
          <p:nvPr/>
        </p:nvCxnSpPr>
        <p:spPr>
          <a:xfrm flipV="1">
            <a:off x="1057590" y="550301"/>
            <a:ext cx="2083245" cy="880336"/>
          </a:xfrm>
          <a:prstGeom prst="straightConnector1">
            <a:avLst/>
          </a:prstGeom>
          <a:ln w="1270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70" name="Group 69"/>
          <p:cNvGrpSpPr/>
          <p:nvPr/>
        </p:nvGrpSpPr>
        <p:grpSpPr>
          <a:xfrm rot="20251076">
            <a:off x="1402459" y="669164"/>
            <a:ext cx="1287065" cy="369332"/>
            <a:chOff x="7903181" y="3762728"/>
            <a:chExt cx="1287065" cy="369332"/>
          </a:xfrm>
        </p:grpSpPr>
        <p:sp>
          <p:nvSpPr>
            <p:cNvPr id="71" name="Oval 70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7</a:t>
              </a:r>
              <a:endParaRPr lang="en-US" b="1" dirty="0"/>
            </a:p>
          </p:txBody>
        </p:sp>
        <p:sp>
          <p:nvSpPr>
            <p:cNvPr id="72" name="Rectangle 71"/>
            <p:cNvSpPr/>
            <p:nvPr/>
          </p:nvSpPr>
          <p:spPr>
            <a:xfrm>
              <a:off x="8047176" y="3762728"/>
              <a:ext cx="114307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HTTP data</a:t>
              </a:r>
              <a:endParaRPr lang="en-US" dirty="0"/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2965890" y="1365312"/>
            <a:ext cx="1976100" cy="369332"/>
            <a:chOff x="7903181" y="3762728"/>
            <a:chExt cx="1976100" cy="369332"/>
          </a:xfrm>
        </p:grpSpPr>
        <p:sp>
          <p:nvSpPr>
            <p:cNvPr id="74" name="Oval 73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3</a:t>
              </a:r>
              <a:endParaRPr lang="en-US" b="1" dirty="0"/>
            </a:p>
          </p:txBody>
        </p:sp>
        <p:sp>
          <p:nvSpPr>
            <p:cNvPr id="75" name="Rectangle 74"/>
            <p:cNvSpPr/>
            <p:nvPr/>
          </p:nvSpPr>
          <p:spPr>
            <a:xfrm>
              <a:off x="8047176" y="3762728"/>
              <a:ext cx="183210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Decode + Overlay</a:t>
              </a:r>
              <a:endParaRPr lang="en-US" dirty="0"/>
            </a:p>
          </p:txBody>
        </p:sp>
      </p:grpSp>
      <p:grpSp>
        <p:nvGrpSpPr>
          <p:cNvPr id="94" name="Group 93"/>
          <p:cNvGrpSpPr/>
          <p:nvPr/>
        </p:nvGrpSpPr>
        <p:grpSpPr>
          <a:xfrm>
            <a:off x="3499" y="1657287"/>
            <a:ext cx="1482811" cy="1523557"/>
            <a:chOff x="1396313" y="2549541"/>
            <a:chExt cx="1482811" cy="1523557"/>
          </a:xfrm>
        </p:grpSpPr>
        <p:grpSp>
          <p:nvGrpSpPr>
            <p:cNvPr id="93" name="Group 92"/>
            <p:cNvGrpSpPr/>
            <p:nvPr/>
          </p:nvGrpSpPr>
          <p:grpSpPr>
            <a:xfrm>
              <a:off x="1396313" y="2549541"/>
              <a:ext cx="1482811" cy="1064728"/>
              <a:chOff x="1396313" y="2549541"/>
              <a:chExt cx="1482811" cy="1064728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 rotWithShape="1">
              <a:blip r:embed="rId10"/>
              <a:srcRect l="24261" t="14798" r="24188" b="14569"/>
              <a:stretch/>
            </p:blipFill>
            <p:spPr>
              <a:xfrm>
                <a:off x="1396313" y="2570207"/>
                <a:ext cx="1482811" cy="1044062"/>
              </a:xfrm>
              <a:prstGeom prst="rect">
                <a:avLst/>
              </a:prstGeom>
            </p:spPr>
          </p:pic>
          <p:pic>
            <p:nvPicPr>
              <p:cNvPr id="45" name="Picture 44"/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60578" y="2549541"/>
                <a:ext cx="453610" cy="453610"/>
              </a:xfrm>
              <a:prstGeom prst="rect">
                <a:avLst/>
              </a:prstGeom>
            </p:spPr>
          </p:pic>
        </p:grpSp>
        <p:sp>
          <p:nvSpPr>
            <p:cNvPr id="65" name="Rectangle 64"/>
            <p:cNvSpPr/>
            <p:nvPr/>
          </p:nvSpPr>
          <p:spPr>
            <a:xfrm>
              <a:off x="1769306" y="3703766"/>
              <a:ext cx="62292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Host</a:t>
              </a:r>
              <a:endParaRPr lang="en-US" b="1" dirty="0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1383226" y="2035279"/>
            <a:ext cx="1990178" cy="414205"/>
            <a:chOff x="2415575" y="2884545"/>
            <a:chExt cx="1990178" cy="414205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500000">
              <a:off x="2415575" y="2884545"/>
              <a:ext cx="414203" cy="414203"/>
            </a:xfrm>
            <a:prstGeom prst="rect">
              <a:avLst/>
            </a:prstGeom>
          </p:spPr>
        </p:pic>
        <p:cxnSp>
          <p:nvCxnSpPr>
            <p:cNvPr id="17" name="Straight Connector 16"/>
            <p:cNvCxnSpPr/>
            <p:nvPr/>
          </p:nvCxnSpPr>
          <p:spPr>
            <a:xfrm>
              <a:off x="2838853" y="3089266"/>
              <a:ext cx="1206891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3991550" y="2884547"/>
              <a:ext cx="414203" cy="414203"/>
            </a:xfrm>
            <a:prstGeom prst="rect">
              <a:avLst/>
            </a:prstGeom>
          </p:spPr>
        </p:pic>
      </p:grpSp>
      <p:sp>
        <p:nvSpPr>
          <p:cNvPr id="78" name="Rectangle 77"/>
          <p:cNvSpPr/>
          <p:nvPr/>
        </p:nvSpPr>
        <p:spPr>
          <a:xfrm>
            <a:off x="4589506" y="296844"/>
            <a:ext cx="15778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Remote server</a:t>
            </a:r>
            <a:endParaRPr lang="en-US" b="1" dirty="0"/>
          </a:p>
        </p:txBody>
      </p:sp>
      <p:grpSp>
        <p:nvGrpSpPr>
          <p:cNvPr id="14" name="Group 13"/>
          <p:cNvGrpSpPr/>
          <p:nvPr/>
        </p:nvGrpSpPr>
        <p:grpSpPr>
          <a:xfrm>
            <a:off x="4891118" y="1689125"/>
            <a:ext cx="1220708" cy="830997"/>
            <a:chOff x="4903566" y="1741727"/>
            <a:chExt cx="1220708" cy="830997"/>
          </a:xfrm>
        </p:grpSpPr>
        <p:sp>
          <p:nvSpPr>
            <p:cNvPr id="80" name="Rectangle 79"/>
            <p:cNvSpPr/>
            <p:nvPr/>
          </p:nvSpPr>
          <p:spPr>
            <a:xfrm>
              <a:off x="4903566" y="1741727"/>
              <a:ext cx="1220708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/>
                <a:t>Frame + </a:t>
              </a:r>
              <a:r>
                <a:rPr lang="en-US" sz="1600" dirty="0" smtClean="0"/>
                <a:t>overlay UI</a:t>
              </a:r>
              <a:endParaRPr lang="en-US" sz="1600" dirty="0"/>
            </a:p>
            <a:p>
              <a:endParaRPr lang="en-US" sz="1600" dirty="0"/>
            </a:p>
          </p:txBody>
        </p:sp>
        <p:sp>
          <p:nvSpPr>
            <p:cNvPr id="100" name="Oval 99"/>
            <p:cNvSpPr/>
            <p:nvPr/>
          </p:nvSpPr>
          <p:spPr>
            <a:xfrm>
              <a:off x="4933126" y="1831783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4</a:t>
              </a:r>
              <a:endParaRPr lang="en-US" b="1" dirty="0"/>
            </a:p>
          </p:txBody>
        </p:sp>
      </p:grpSp>
      <p:grpSp>
        <p:nvGrpSpPr>
          <p:cNvPr id="81" name="Group 80"/>
          <p:cNvGrpSpPr/>
          <p:nvPr/>
        </p:nvGrpSpPr>
        <p:grpSpPr>
          <a:xfrm>
            <a:off x="4777737" y="2302115"/>
            <a:ext cx="1749549" cy="646331"/>
            <a:chOff x="2640223" y="3128566"/>
            <a:chExt cx="1749549" cy="646331"/>
          </a:xfrm>
        </p:grpSpPr>
        <p:grpSp>
          <p:nvGrpSpPr>
            <p:cNvPr id="82" name="Group 81"/>
            <p:cNvGrpSpPr/>
            <p:nvPr/>
          </p:nvGrpSpPr>
          <p:grpSpPr>
            <a:xfrm>
              <a:off x="2640223" y="3128566"/>
              <a:ext cx="1749549" cy="646331"/>
              <a:chOff x="7866111" y="3624228"/>
              <a:chExt cx="1749549" cy="646331"/>
            </a:xfrm>
          </p:grpSpPr>
          <p:sp>
            <p:nvSpPr>
              <p:cNvPr id="84" name="Oval 83"/>
              <p:cNvSpPr/>
              <p:nvPr/>
            </p:nvSpPr>
            <p:spPr>
              <a:xfrm>
                <a:off x="7866111" y="3736250"/>
                <a:ext cx="202025" cy="198787"/>
              </a:xfrm>
              <a:prstGeom prst="ellipse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 smtClean="0"/>
                  <a:t>6</a:t>
                </a:r>
                <a:endParaRPr lang="en-US" b="1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5" name="Rectangle 84"/>
                  <p:cNvSpPr/>
                  <p:nvPr/>
                </p:nvSpPr>
                <p:spPr>
                  <a:xfrm>
                    <a:off x="8004193" y="3624228"/>
                    <a:ext cx="1611467" cy="646331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dirty="0" smtClean="0"/>
                      <a:t>Forward </a:t>
                    </a:r>
                    <a14:m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a14:m>
                    <a:r>
                      <a:rPr lang="en-US" dirty="0" smtClean="0"/>
                      <a:t> </a:t>
                    </a:r>
                  </a:p>
                  <a:p>
                    <a:r>
                      <a:rPr lang="en-US" dirty="0" smtClean="0"/>
                      <a:t>on overlay</a:t>
                    </a:r>
                    <a:endParaRPr lang="en-US" dirty="0"/>
                  </a:p>
                </p:txBody>
              </p:sp>
            </mc:Choice>
            <mc:Fallback xmlns="">
              <p:sp>
                <p:nvSpPr>
                  <p:cNvPr id="85" name="Rectangle 84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04193" y="3624228"/>
                    <a:ext cx="1611467" cy="646331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l="-3019" t="-5660" b="-1415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83" name="Straight Arrow Connector 82"/>
            <p:cNvCxnSpPr/>
            <p:nvPr/>
          </p:nvCxnSpPr>
          <p:spPr>
            <a:xfrm>
              <a:off x="2987706" y="3165050"/>
              <a:ext cx="771112" cy="0"/>
            </a:xfrm>
            <a:prstGeom prst="straightConnector1">
              <a:avLst/>
            </a:prstGeom>
            <a:ln w="12700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6" name="Straight Arrow Connector 15"/>
          <p:cNvCxnSpPr>
            <a:stCxn id="75" idx="0"/>
            <a:endCxn id="63" idx="2"/>
          </p:cNvCxnSpPr>
          <p:nvPr/>
        </p:nvCxnSpPr>
        <p:spPr>
          <a:xfrm flipH="1" flipV="1">
            <a:off x="4019781" y="846619"/>
            <a:ext cx="6157" cy="60396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6" name="Group 85"/>
          <p:cNvGrpSpPr/>
          <p:nvPr/>
        </p:nvGrpSpPr>
        <p:grpSpPr>
          <a:xfrm>
            <a:off x="3939407" y="950952"/>
            <a:ext cx="1676659" cy="369332"/>
            <a:chOff x="7903181" y="3762728"/>
            <a:chExt cx="1676659" cy="369332"/>
          </a:xfrm>
        </p:grpSpPr>
        <p:sp>
          <p:nvSpPr>
            <p:cNvPr id="88" name="Oval 87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8</a:t>
              </a:r>
              <a:endParaRPr lang="en-US" b="1" dirty="0"/>
            </a:p>
          </p:txBody>
        </p:sp>
        <p:sp>
          <p:nvSpPr>
            <p:cNvPr id="89" name="Rectangle 88"/>
            <p:cNvSpPr/>
            <p:nvPr/>
          </p:nvSpPr>
          <p:spPr>
            <a:xfrm>
              <a:off x="8047176" y="3762728"/>
              <a:ext cx="153266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Overlay action</a:t>
              </a:r>
              <a:endParaRPr lang="en-US" dirty="0"/>
            </a:p>
          </p:txBody>
        </p:sp>
      </p:grpSp>
      <p:grpSp>
        <p:nvGrpSpPr>
          <p:cNvPr id="97" name="Group 96"/>
          <p:cNvGrpSpPr/>
          <p:nvPr/>
        </p:nvGrpSpPr>
        <p:grpSpPr>
          <a:xfrm>
            <a:off x="4690896" y="-10551"/>
            <a:ext cx="872977" cy="369332"/>
            <a:chOff x="7903181" y="3762728"/>
            <a:chExt cx="872977" cy="369332"/>
          </a:xfrm>
        </p:grpSpPr>
        <p:sp>
          <p:nvSpPr>
            <p:cNvPr id="101" name="Oval 100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9</a:t>
              </a:r>
            </a:p>
          </p:txBody>
        </p:sp>
        <p:sp>
          <p:nvSpPr>
            <p:cNvPr id="102" name="Rectangle 101"/>
            <p:cNvSpPr/>
            <p:nvPr/>
          </p:nvSpPr>
          <p:spPr>
            <a:xfrm>
              <a:off x="8047176" y="3762728"/>
              <a:ext cx="72898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Verify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250056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22860" y="15240"/>
            <a:ext cx="4222750" cy="4171950"/>
          </a:xfrm>
          <a:prstGeom prst="roundRect">
            <a:avLst>
              <a:gd name="adj" fmla="val 2512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317628" y="256540"/>
            <a:ext cx="3582529" cy="3632200"/>
          </a:xfrm>
          <a:custGeom>
            <a:avLst/>
            <a:gdLst>
              <a:gd name="connsiteX0" fmla="*/ 3682 w 3582529"/>
              <a:gd name="connsiteY0" fmla="*/ 0 h 3632200"/>
              <a:gd name="connsiteX1" fmla="*/ 498982 w 3582529"/>
              <a:gd name="connsiteY1" fmla="*/ 1714500 h 3632200"/>
              <a:gd name="connsiteX2" fmla="*/ 3121532 w 3582529"/>
              <a:gd name="connsiteY2" fmla="*/ 2590800 h 3632200"/>
              <a:gd name="connsiteX3" fmla="*/ 3566032 w 3582529"/>
              <a:gd name="connsiteY3" fmla="*/ 3632200 h 363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2529" h="3632200">
                <a:moveTo>
                  <a:pt x="3682" y="0"/>
                </a:moveTo>
                <a:cubicBezTo>
                  <a:pt x="-8489" y="641350"/>
                  <a:pt x="-20660" y="1282700"/>
                  <a:pt x="498982" y="1714500"/>
                </a:cubicBezTo>
                <a:cubicBezTo>
                  <a:pt x="1018624" y="2146300"/>
                  <a:pt x="2610357" y="2271183"/>
                  <a:pt x="3121532" y="2590800"/>
                </a:cubicBezTo>
                <a:cubicBezTo>
                  <a:pt x="3632707" y="2910417"/>
                  <a:pt x="3599369" y="3271308"/>
                  <a:pt x="3566032" y="3632200"/>
                </a:cubicBezTo>
              </a:path>
            </a:pathLst>
          </a:cu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257810" y="224790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262573" y="726440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324486" y="1196340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662624" y="1844040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1434149" y="2220277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2134235" y="2415539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2934335" y="2615564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3634422" y="2996564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3843007" y="3587114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4618737" y="15240"/>
            <a:ext cx="4222750" cy="4171950"/>
          </a:xfrm>
          <a:prstGeom prst="roundRect">
            <a:avLst>
              <a:gd name="adj" fmla="val 2512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9"/>
          <p:cNvSpPr/>
          <p:nvPr/>
        </p:nvSpPr>
        <p:spPr>
          <a:xfrm>
            <a:off x="4913505" y="256540"/>
            <a:ext cx="3582529" cy="3632200"/>
          </a:xfrm>
          <a:custGeom>
            <a:avLst/>
            <a:gdLst>
              <a:gd name="connsiteX0" fmla="*/ 3682 w 3582529"/>
              <a:gd name="connsiteY0" fmla="*/ 0 h 3632200"/>
              <a:gd name="connsiteX1" fmla="*/ 498982 w 3582529"/>
              <a:gd name="connsiteY1" fmla="*/ 1714500 h 3632200"/>
              <a:gd name="connsiteX2" fmla="*/ 3121532 w 3582529"/>
              <a:gd name="connsiteY2" fmla="*/ 2590800 h 3632200"/>
              <a:gd name="connsiteX3" fmla="*/ 3566032 w 3582529"/>
              <a:gd name="connsiteY3" fmla="*/ 3632200 h 363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2529" h="3632200">
                <a:moveTo>
                  <a:pt x="3682" y="0"/>
                </a:moveTo>
                <a:cubicBezTo>
                  <a:pt x="-8489" y="641350"/>
                  <a:pt x="-20660" y="1282700"/>
                  <a:pt x="498982" y="1714500"/>
                </a:cubicBezTo>
                <a:cubicBezTo>
                  <a:pt x="1018624" y="2146300"/>
                  <a:pt x="2610357" y="2271183"/>
                  <a:pt x="3121532" y="2590800"/>
                </a:cubicBezTo>
                <a:cubicBezTo>
                  <a:pt x="3632707" y="2910417"/>
                  <a:pt x="3599369" y="3271308"/>
                  <a:pt x="3566032" y="3632200"/>
                </a:cubicBezTo>
              </a:path>
            </a:pathLst>
          </a:cu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4207" y="198529"/>
            <a:ext cx="172311" cy="172311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2352" y="697434"/>
            <a:ext cx="172311" cy="172311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6669" y="1167334"/>
            <a:ext cx="172311" cy="172311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0044" y="1815034"/>
            <a:ext cx="172311" cy="172311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0112" y="2386533"/>
            <a:ext cx="172311" cy="172311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3675" y="2191271"/>
            <a:ext cx="172311" cy="172311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7686" y="2967557"/>
            <a:ext cx="172311" cy="172311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0762" y="2557553"/>
            <a:ext cx="172311" cy="172311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0294" y="3558108"/>
            <a:ext cx="172311" cy="17231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/>
              <p:cNvSpPr txBox="1"/>
              <p:nvPr/>
            </p:nvSpPr>
            <p:spPr>
              <a:xfrm>
                <a:off x="451408" y="118040"/>
                <a:ext cx="7798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408" y="118040"/>
                <a:ext cx="779892" cy="276999"/>
              </a:xfrm>
              <a:prstGeom prst="rect">
                <a:avLst/>
              </a:prstGeom>
              <a:blipFill>
                <a:blip r:embed="rId3"/>
                <a:stretch>
                  <a:fillRect l="-10156" t="-2174" r="-10938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451408" y="645089"/>
                <a:ext cx="7905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408" y="645089"/>
                <a:ext cx="790536" cy="276999"/>
              </a:xfrm>
              <a:prstGeom prst="rect">
                <a:avLst/>
              </a:prstGeom>
              <a:blipFill>
                <a:blip r:embed="rId4"/>
                <a:stretch>
                  <a:fillRect l="-10000" t="-2222" r="-10769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/>
              <p:cNvSpPr txBox="1"/>
              <p:nvPr/>
            </p:nvSpPr>
            <p:spPr>
              <a:xfrm>
                <a:off x="3007677" y="3505763"/>
                <a:ext cx="8046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7677" y="3505763"/>
                <a:ext cx="804644" cy="276999"/>
              </a:xfrm>
              <a:prstGeom prst="rect">
                <a:avLst/>
              </a:prstGeom>
              <a:blipFill>
                <a:blip r:embed="rId5"/>
                <a:stretch>
                  <a:fillRect l="-9848" t="-2174" r="-10606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Rectangle 44"/>
          <p:cNvSpPr/>
          <p:nvPr/>
        </p:nvSpPr>
        <p:spPr>
          <a:xfrm>
            <a:off x="4802230" y="169883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4827527" y="644862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4864851" y="1112993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5205219" y="1780209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5898850" y="2144574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6695287" y="2334577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7405937" y="2522728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8176381" y="2932732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8381890" y="3505763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/>
              <p:cNvSpPr txBox="1"/>
              <p:nvPr/>
            </p:nvSpPr>
            <p:spPr>
              <a:xfrm>
                <a:off x="5153783" y="169883"/>
                <a:ext cx="7798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6" name="TextBox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3783" y="169883"/>
                <a:ext cx="779892" cy="276999"/>
              </a:xfrm>
              <a:prstGeom prst="rect">
                <a:avLst/>
              </a:prstGeom>
              <a:blipFill>
                <a:blip r:embed="rId6"/>
                <a:stretch>
                  <a:fillRect l="-10156" t="-2222" r="-10938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/>
              <p:cNvSpPr txBox="1"/>
              <p:nvPr/>
            </p:nvSpPr>
            <p:spPr>
              <a:xfrm>
                <a:off x="5180761" y="587940"/>
                <a:ext cx="7905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7" name="TextBox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0761" y="587940"/>
                <a:ext cx="790536" cy="276999"/>
              </a:xfrm>
              <a:prstGeom prst="rect">
                <a:avLst/>
              </a:prstGeom>
              <a:blipFill>
                <a:blip r:embed="rId7"/>
                <a:stretch>
                  <a:fillRect l="-10000" t="-2174" r="-10769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/>
              <p:cNvSpPr txBox="1"/>
              <p:nvPr/>
            </p:nvSpPr>
            <p:spPr>
              <a:xfrm>
                <a:off x="7418016" y="3488242"/>
                <a:ext cx="8046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8" name="TextBox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8016" y="3488242"/>
                <a:ext cx="804644" cy="276999"/>
              </a:xfrm>
              <a:prstGeom prst="rect">
                <a:avLst/>
              </a:prstGeom>
              <a:blipFill>
                <a:blip r:embed="rId8"/>
                <a:stretch>
                  <a:fillRect l="-9848" t="-2174" r="-10606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Rectangle 58"/>
          <p:cNvSpPr/>
          <p:nvPr/>
        </p:nvSpPr>
        <p:spPr>
          <a:xfrm>
            <a:off x="503196" y="4174882"/>
            <a:ext cx="321139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Device side mouse trace</a:t>
            </a:r>
            <a:endParaRPr lang="en-US" sz="2400" dirty="0"/>
          </a:p>
        </p:txBody>
      </p:sp>
      <p:sp>
        <p:nvSpPr>
          <p:cNvPr id="60" name="Rectangle 59"/>
          <p:cNvSpPr/>
          <p:nvPr/>
        </p:nvSpPr>
        <p:spPr>
          <a:xfrm>
            <a:off x="4484249" y="4174882"/>
            <a:ext cx="466403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Incoming frames + mouse detection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012637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19"/>
          <p:cNvSpPr/>
          <p:nvPr/>
        </p:nvSpPr>
        <p:spPr>
          <a:xfrm>
            <a:off x="4944395" y="256540"/>
            <a:ext cx="3582529" cy="3632200"/>
          </a:xfrm>
          <a:custGeom>
            <a:avLst/>
            <a:gdLst>
              <a:gd name="connsiteX0" fmla="*/ 3682 w 3582529"/>
              <a:gd name="connsiteY0" fmla="*/ 0 h 3632200"/>
              <a:gd name="connsiteX1" fmla="*/ 498982 w 3582529"/>
              <a:gd name="connsiteY1" fmla="*/ 1714500 h 3632200"/>
              <a:gd name="connsiteX2" fmla="*/ 3121532 w 3582529"/>
              <a:gd name="connsiteY2" fmla="*/ 2590800 h 3632200"/>
              <a:gd name="connsiteX3" fmla="*/ 3566032 w 3582529"/>
              <a:gd name="connsiteY3" fmla="*/ 3632200 h 363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2529" h="3632200">
                <a:moveTo>
                  <a:pt x="3682" y="0"/>
                </a:moveTo>
                <a:cubicBezTo>
                  <a:pt x="-8489" y="641350"/>
                  <a:pt x="-20660" y="1282700"/>
                  <a:pt x="498982" y="1714500"/>
                </a:cubicBezTo>
                <a:cubicBezTo>
                  <a:pt x="1018624" y="2146300"/>
                  <a:pt x="2610357" y="2271183"/>
                  <a:pt x="3121532" y="2590800"/>
                </a:cubicBezTo>
                <a:cubicBezTo>
                  <a:pt x="3632707" y="2910417"/>
                  <a:pt x="3599369" y="3271308"/>
                  <a:pt x="3566032" y="3632200"/>
                </a:cubicBezTo>
              </a:path>
            </a:pathLst>
          </a:cu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348518" y="256540"/>
            <a:ext cx="3582529" cy="3632200"/>
          </a:xfrm>
          <a:custGeom>
            <a:avLst/>
            <a:gdLst>
              <a:gd name="connsiteX0" fmla="*/ 3682 w 3582529"/>
              <a:gd name="connsiteY0" fmla="*/ 0 h 3632200"/>
              <a:gd name="connsiteX1" fmla="*/ 498982 w 3582529"/>
              <a:gd name="connsiteY1" fmla="*/ 1714500 h 3632200"/>
              <a:gd name="connsiteX2" fmla="*/ 3121532 w 3582529"/>
              <a:gd name="connsiteY2" fmla="*/ 2590800 h 3632200"/>
              <a:gd name="connsiteX3" fmla="*/ 3566032 w 3582529"/>
              <a:gd name="connsiteY3" fmla="*/ 3632200 h 363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2529" h="3632200">
                <a:moveTo>
                  <a:pt x="3682" y="0"/>
                </a:moveTo>
                <a:cubicBezTo>
                  <a:pt x="-8489" y="641350"/>
                  <a:pt x="-20660" y="1282700"/>
                  <a:pt x="498982" y="1714500"/>
                </a:cubicBezTo>
                <a:cubicBezTo>
                  <a:pt x="1018624" y="2146300"/>
                  <a:pt x="2610357" y="2271183"/>
                  <a:pt x="3121532" y="2590800"/>
                </a:cubicBezTo>
                <a:cubicBezTo>
                  <a:pt x="3632707" y="2910417"/>
                  <a:pt x="3599369" y="3271308"/>
                  <a:pt x="3566032" y="3632200"/>
                </a:cubicBezTo>
              </a:path>
            </a:pathLst>
          </a:cu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8228934" y="3553155"/>
            <a:ext cx="592758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53750" y="15240"/>
            <a:ext cx="4222750" cy="4171950"/>
          </a:xfrm>
          <a:prstGeom prst="roundRect">
            <a:avLst>
              <a:gd name="adj" fmla="val 2512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288700" y="224790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293463" y="726440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355376" y="1196340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693514" y="1844040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1465039" y="2220277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2165125" y="2415539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2965225" y="2615564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3665312" y="2996564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3873897" y="3587114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4649627" y="15240"/>
            <a:ext cx="4222750" cy="4171950"/>
          </a:xfrm>
          <a:prstGeom prst="roundRect">
            <a:avLst>
              <a:gd name="adj" fmla="val 2512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5097" y="198529"/>
            <a:ext cx="172311" cy="172311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3242" y="697434"/>
            <a:ext cx="172311" cy="172311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7559" y="1167334"/>
            <a:ext cx="172311" cy="172311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0934" y="1815034"/>
            <a:ext cx="172311" cy="172311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1002" y="2386533"/>
            <a:ext cx="172311" cy="172311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4565" y="2191271"/>
            <a:ext cx="172311" cy="172311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8576" y="2967557"/>
            <a:ext cx="172311" cy="172311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1652" y="2557553"/>
            <a:ext cx="172311" cy="172311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1184" y="3558108"/>
            <a:ext cx="172311" cy="17231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/>
              <p:cNvSpPr txBox="1"/>
              <p:nvPr/>
            </p:nvSpPr>
            <p:spPr>
              <a:xfrm>
                <a:off x="482298" y="118040"/>
                <a:ext cx="7798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298" y="118040"/>
                <a:ext cx="779892" cy="276999"/>
              </a:xfrm>
              <a:prstGeom prst="rect">
                <a:avLst/>
              </a:prstGeom>
              <a:blipFill>
                <a:blip r:embed="rId3"/>
                <a:stretch>
                  <a:fillRect l="-10156" t="-2174" r="-10938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482298" y="645089"/>
                <a:ext cx="7905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298" y="645089"/>
                <a:ext cx="790536" cy="276999"/>
              </a:xfrm>
              <a:prstGeom prst="rect">
                <a:avLst/>
              </a:prstGeom>
              <a:blipFill>
                <a:blip r:embed="rId4"/>
                <a:stretch>
                  <a:fillRect l="-10000" t="-2222" r="-10769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/>
              <p:cNvSpPr txBox="1"/>
              <p:nvPr/>
            </p:nvSpPr>
            <p:spPr>
              <a:xfrm>
                <a:off x="2846972" y="3505763"/>
                <a:ext cx="8046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6972" y="3505763"/>
                <a:ext cx="804644" cy="276999"/>
              </a:xfrm>
              <a:prstGeom prst="rect">
                <a:avLst/>
              </a:prstGeom>
              <a:blipFill>
                <a:blip r:embed="rId5"/>
                <a:stretch>
                  <a:fillRect l="-9848" t="-2174" r="-10606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Rectangle 44"/>
          <p:cNvSpPr/>
          <p:nvPr/>
        </p:nvSpPr>
        <p:spPr>
          <a:xfrm>
            <a:off x="4833120" y="169883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4858417" y="644862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4895741" y="1112993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5236109" y="1780209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5929740" y="2144574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6726177" y="2334577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7436827" y="2522728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8207271" y="2932732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8412780" y="3505763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/>
              <p:cNvSpPr txBox="1"/>
              <p:nvPr/>
            </p:nvSpPr>
            <p:spPr>
              <a:xfrm>
                <a:off x="5184673" y="169883"/>
                <a:ext cx="7798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6" name="TextBox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4673" y="169883"/>
                <a:ext cx="779892" cy="276999"/>
              </a:xfrm>
              <a:prstGeom prst="rect">
                <a:avLst/>
              </a:prstGeom>
              <a:blipFill>
                <a:blip r:embed="rId6"/>
                <a:stretch>
                  <a:fillRect l="-10236" t="-2222" r="-11811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/>
              <p:cNvSpPr txBox="1"/>
              <p:nvPr/>
            </p:nvSpPr>
            <p:spPr>
              <a:xfrm>
                <a:off x="5211651" y="587940"/>
                <a:ext cx="7905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7" name="TextBox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1651" y="587940"/>
                <a:ext cx="790536" cy="276999"/>
              </a:xfrm>
              <a:prstGeom prst="rect">
                <a:avLst/>
              </a:prstGeom>
              <a:blipFill>
                <a:blip r:embed="rId7"/>
                <a:stretch>
                  <a:fillRect l="-10000" t="-2174" r="-10769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/>
              <p:cNvSpPr txBox="1"/>
              <p:nvPr/>
            </p:nvSpPr>
            <p:spPr>
              <a:xfrm>
                <a:off x="7448906" y="3488242"/>
                <a:ext cx="8046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8" name="TextBox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8906" y="3488242"/>
                <a:ext cx="804644" cy="276999"/>
              </a:xfrm>
              <a:prstGeom prst="rect">
                <a:avLst/>
              </a:prstGeom>
              <a:blipFill>
                <a:blip r:embed="rId8"/>
                <a:stretch>
                  <a:fillRect l="-9848" t="-2174" r="-10606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Rectangle 58"/>
          <p:cNvSpPr/>
          <p:nvPr/>
        </p:nvSpPr>
        <p:spPr>
          <a:xfrm>
            <a:off x="534086" y="4174882"/>
            <a:ext cx="317824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Bridge side mouse trace</a:t>
            </a:r>
            <a:endParaRPr lang="en-US" sz="2400" dirty="0"/>
          </a:p>
        </p:txBody>
      </p:sp>
      <p:sp>
        <p:nvSpPr>
          <p:cNvPr id="60" name="Rectangle 59"/>
          <p:cNvSpPr/>
          <p:nvPr/>
        </p:nvSpPr>
        <p:spPr>
          <a:xfrm>
            <a:off x="4515139" y="4174882"/>
            <a:ext cx="466403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Incoming frames + mouse detection</a:t>
            </a:r>
            <a:endParaRPr lang="en-US" sz="2400" dirty="0"/>
          </a:p>
        </p:txBody>
      </p:sp>
      <p:sp>
        <p:nvSpPr>
          <p:cNvPr id="62" name="Oval 61"/>
          <p:cNvSpPr/>
          <p:nvPr/>
        </p:nvSpPr>
        <p:spPr>
          <a:xfrm>
            <a:off x="38307" y="4081618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63" name="Oval 62"/>
          <p:cNvSpPr/>
          <p:nvPr/>
        </p:nvSpPr>
        <p:spPr>
          <a:xfrm>
            <a:off x="4576893" y="4075488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cxnSp>
        <p:nvCxnSpPr>
          <p:cNvPr id="3" name="Curved Connector 2"/>
          <p:cNvCxnSpPr>
            <a:stCxn id="42" idx="3"/>
            <a:endCxn id="43" idx="3"/>
          </p:cNvCxnSpPr>
          <p:nvPr/>
        </p:nvCxnSpPr>
        <p:spPr>
          <a:xfrm>
            <a:off x="1262190" y="256540"/>
            <a:ext cx="10644" cy="527049"/>
          </a:xfrm>
          <a:prstGeom prst="curvedConnector3">
            <a:avLst>
              <a:gd name="adj1" fmla="val 2537909"/>
            </a:avLst>
          </a:prstGeom>
          <a:ln w="190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/>
              <p:cNvSpPr txBox="1"/>
              <p:nvPr/>
            </p:nvSpPr>
            <p:spPr>
              <a:xfrm>
                <a:off x="1631353" y="243278"/>
                <a:ext cx="2354491" cy="54765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𝚫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𝚫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4" name="TextBox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1353" y="243278"/>
                <a:ext cx="2354491" cy="547650"/>
              </a:xfrm>
              <a:prstGeom prst="rect">
                <a:avLst/>
              </a:prstGeom>
              <a:blipFill>
                <a:blip r:embed="rId9"/>
                <a:stretch>
                  <a:fillRect l="-518" r="-3109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/>
          <p:cNvSpPr/>
          <p:nvPr/>
        </p:nvSpPr>
        <p:spPr>
          <a:xfrm>
            <a:off x="2929530" y="3686181"/>
            <a:ext cx="6158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Click</a:t>
            </a:r>
            <a:endParaRPr lang="en-US" dirty="0"/>
          </a:p>
        </p:txBody>
      </p:sp>
      <p:sp>
        <p:nvSpPr>
          <p:cNvPr id="53" name="Rectangle 52"/>
          <p:cNvSpPr/>
          <p:nvPr/>
        </p:nvSpPr>
        <p:spPr>
          <a:xfrm>
            <a:off x="7543291" y="3686181"/>
            <a:ext cx="6158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Click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-74065" y="62619"/>
            <a:ext cx="264630" cy="3638795"/>
            <a:chOff x="-74065" y="62619"/>
            <a:chExt cx="264630" cy="363879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Rectangle 22"/>
                <p:cNvSpPr/>
                <p:nvPr/>
              </p:nvSpPr>
              <p:spPr>
                <a:xfrm>
                  <a:off x="-74065" y="62619"/>
                  <a:ext cx="258452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3" name="Rectangle 2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74065" y="62619"/>
                  <a:ext cx="258452" cy="369332"/>
                </a:xfrm>
                <a:prstGeom prst="rect">
                  <a:avLst/>
                </a:prstGeom>
                <a:blipFill>
                  <a:blip r:embed="rId10"/>
                  <a:stretch>
                    <a:fillRect r="-261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Rectangle 71"/>
                <p:cNvSpPr/>
                <p:nvPr/>
              </p:nvSpPr>
              <p:spPr>
                <a:xfrm>
                  <a:off x="-74065" y="585795"/>
                  <a:ext cx="258452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2" name="Rectangle 7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74065" y="585795"/>
                  <a:ext cx="258452" cy="369332"/>
                </a:xfrm>
                <a:prstGeom prst="rect">
                  <a:avLst/>
                </a:prstGeom>
                <a:blipFill>
                  <a:blip r:embed="rId11"/>
                  <a:stretch>
                    <a:fillRect r="-285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Rectangle 72"/>
                <p:cNvSpPr/>
                <p:nvPr/>
              </p:nvSpPr>
              <p:spPr>
                <a:xfrm>
                  <a:off x="-74065" y="3332082"/>
                  <a:ext cx="258452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3" name="Rectangle 7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74065" y="3332082"/>
                  <a:ext cx="258452" cy="369332"/>
                </a:xfrm>
                <a:prstGeom prst="rect">
                  <a:avLst/>
                </a:prstGeom>
                <a:blipFill>
                  <a:blip r:embed="rId12"/>
                  <a:stretch>
                    <a:fillRect r="-285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Rectangle 64"/>
                <p:cNvSpPr/>
                <p:nvPr/>
              </p:nvSpPr>
              <p:spPr>
                <a:xfrm>
                  <a:off x="-67887" y="1679846"/>
                  <a:ext cx="258452" cy="92333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.</m:t>
                        </m:r>
                      </m:oMath>
                    </m:oMathPara>
                  </a14:m>
                  <a:endParaRPr lang="en-US" dirty="0" smtClean="0"/>
                </a:p>
                <a:p>
                  <a:r>
                    <a:rPr lang="en-US" dirty="0" smtClean="0"/>
                    <a:t>.</a:t>
                  </a:r>
                </a:p>
                <a:p>
                  <a:r>
                    <a:rPr lang="en-US" dirty="0"/>
                    <a:t>.</a:t>
                  </a:r>
                </a:p>
              </p:txBody>
            </p:sp>
          </mc:Choice>
          <mc:Fallback xmlns="">
            <p:sp>
              <p:nvSpPr>
                <p:cNvPr id="65" name="Rectangle 6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67887" y="1679846"/>
                  <a:ext cx="258452" cy="923330"/>
                </a:xfrm>
                <a:prstGeom prst="rect">
                  <a:avLst/>
                </a:prstGeom>
                <a:blipFill>
                  <a:blip r:embed="rId13"/>
                  <a:stretch>
                    <a:fillRect l="-21429" r="-14286" b="-993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1" name="Group 60"/>
          <p:cNvGrpSpPr/>
          <p:nvPr/>
        </p:nvGrpSpPr>
        <p:grpSpPr>
          <a:xfrm>
            <a:off x="4490642" y="62619"/>
            <a:ext cx="295520" cy="3638795"/>
            <a:chOff x="-74065" y="62619"/>
            <a:chExt cx="295520" cy="363879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Rectangle 65"/>
                <p:cNvSpPr/>
                <p:nvPr/>
              </p:nvSpPr>
              <p:spPr>
                <a:xfrm>
                  <a:off x="-74065" y="62619"/>
                  <a:ext cx="258452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6" name="Rectangle 6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74065" y="62619"/>
                  <a:ext cx="258452" cy="369332"/>
                </a:xfrm>
                <a:prstGeom prst="rect">
                  <a:avLst/>
                </a:prstGeom>
                <a:blipFill>
                  <a:blip r:embed="rId14"/>
                  <a:stretch>
                    <a:fillRect l="-7143" r="-28571"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Rectangle 66"/>
                <p:cNvSpPr/>
                <p:nvPr/>
              </p:nvSpPr>
              <p:spPr>
                <a:xfrm>
                  <a:off x="-74065" y="585795"/>
                  <a:ext cx="258452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7" name="Rectangle 6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74065" y="585795"/>
                  <a:ext cx="258452" cy="369332"/>
                </a:xfrm>
                <a:prstGeom prst="rect">
                  <a:avLst/>
                </a:prstGeom>
                <a:blipFill>
                  <a:blip r:embed="rId15"/>
                  <a:stretch>
                    <a:fillRect l="-7143" r="-30952"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Rectangle 67"/>
                <p:cNvSpPr/>
                <p:nvPr/>
              </p:nvSpPr>
              <p:spPr>
                <a:xfrm>
                  <a:off x="-74065" y="3332082"/>
                  <a:ext cx="258452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8" name="Rectangle 6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74065" y="3332082"/>
                  <a:ext cx="258452" cy="369332"/>
                </a:xfrm>
                <a:prstGeom prst="rect">
                  <a:avLst/>
                </a:prstGeom>
                <a:blipFill>
                  <a:blip r:embed="rId16"/>
                  <a:stretch>
                    <a:fillRect l="-7143" r="-28571"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Rectangle 68"/>
                <p:cNvSpPr/>
                <p:nvPr/>
              </p:nvSpPr>
              <p:spPr>
                <a:xfrm>
                  <a:off x="-36997" y="1679846"/>
                  <a:ext cx="258452" cy="92333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.</m:t>
                        </m:r>
                      </m:oMath>
                    </m:oMathPara>
                  </a14:m>
                  <a:endParaRPr lang="en-US" dirty="0" smtClean="0"/>
                </a:p>
                <a:p>
                  <a:r>
                    <a:rPr lang="en-US" dirty="0" smtClean="0"/>
                    <a:t>.</a:t>
                  </a:r>
                </a:p>
                <a:p>
                  <a:r>
                    <a:rPr lang="en-US" dirty="0"/>
                    <a:t>.</a:t>
                  </a:r>
                </a:p>
              </p:txBody>
            </p:sp>
          </mc:Choice>
          <mc:Fallback xmlns="">
            <p:sp>
              <p:nvSpPr>
                <p:cNvPr id="69" name="Rectangle 6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36997" y="1679846"/>
                  <a:ext cx="258452" cy="923330"/>
                </a:xfrm>
                <a:prstGeom prst="rect">
                  <a:avLst/>
                </a:prstGeom>
                <a:blipFill>
                  <a:blip r:embed="rId17"/>
                  <a:stretch>
                    <a:fillRect l="-21429" r="-14286" b="-993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692013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7620" y="77986"/>
            <a:ext cx="4273996" cy="1985592"/>
          </a:xfrm>
          <a:prstGeom prst="roundRect">
            <a:avLst>
              <a:gd name="adj" fmla="val 4686"/>
            </a:avLst>
          </a:prstGeom>
          <a:solidFill>
            <a:schemeClr val="bg1"/>
          </a:solidFill>
          <a:ln w="190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21920" y="-106680"/>
            <a:ext cx="152246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form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854779" y="1519813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285434" y="1519813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Cancel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764030" y="367169"/>
            <a:ext cx="2324100" cy="3792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10051" y="384671"/>
            <a:ext cx="16539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field 1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764030" y="918726"/>
            <a:ext cx="2324100" cy="3792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10051" y="936228"/>
            <a:ext cx="16539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field 2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781" y="1694180"/>
            <a:ext cx="172311" cy="172311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954956" y="1656080"/>
            <a:ext cx="241959" cy="241959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798060" y="1462663"/>
            <a:ext cx="959689" cy="52197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8805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22988</TotalTime>
  <Words>747</Words>
  <Application>Microsoft Office PowerPoint</Application>
  <PresentationFormat>Widescreen</PresentationFormat>
  <Paragraphs>374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Arial</vt:lpstr>
      <vt:lpstr>Calibri</vt:lpstr>
      <vt:lpstr>Calibri Light</vt:lpstr>
      <vt:lpstr>Cambria Math</vt:lpstr>
      <vt:lpstr>Consolas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Aritra Dhar</dc:creator>
  <cp:lastModifiedBy>Aritra Dhar</cp:lastModifiedBy>
  <cp:revision>262</cp:revision>
  <dcterms:created xsi:type="dcterms:W3CDTF">2018-09-21T13:29:07Z</dcterms:created>
  <dcterms:modified xsi:type="dcterms:W3CDTF">2019-06-28T15:54:17Z</dcterms:modified>
</cp:coreProperties>
</file>